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93" r:id="rId2"/>
    <p:sldId id="257" r:id="rId3"/>
    <p:sldId id="258" r:id="rId4"/>
    <p:sldId id="259" r:id="rId5"/>
    <p:sldId id="260" r:id="rId6"/>
    <p:sldId id="285" r:id="rId7"/>
    <p:sldId id="264" r:id="rId8"/>
    <p:sldId id="263" r:id="rId9"/>
    <p:sldId id="292" r:id="rId10"/>
    <p:sldId id="265" r:id="rId11"/>
    <p:sldId id="286" r:id="rId12"/>
    <p:sldId id="289" r:id="rId13"/>
    <p:sldId id="287" r:id="rId14"/>
    <p:sldId id="290" r:id="rId15"/>
    <p:sldId id="281"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FF5050"/>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0" d="100"/>
          <a:sy n="90" d="100"/>
        </p:scale>
        <p:origin x="1347" y="15"/>
      </p:cViewPr>
      <p:guideLst>
        <p:guide orient="horz" pos="2160"/>
        <p:guide pos="2880"/>
      </p:guideLst>
    </p:cSldViewPr>
  </p:slideViewPr>
  <p:notesTextViewPr>
    <p:cViewPr>
      <p:scale>
        <a:sx n="3" d="2"/>
        <a:sy n="3" d="2"/>
      </p:scale>
      <p:origin x="0" y="0"/>
    </p:cViewPr>
  </p:notesTextViewPr>
  <p:sorterViewPr>
    <p:cViewPr>
      <p:scale>
        <a:sx n="200" d="100"/>
        <a:sy n="200" d="100"/>
      </p:scale>
      <p:origin x="0" y="0"/>
    </p:cViewPr>
  </p:sorterViewPr>
  <p:notesViewPr>
    <p:cSldViewPr showGuides="1">
      <p:cViewPr varScale="1">
        <p:scale>
          <a:sx n="68" d="100"/>
          <a:sy n="68" d="100"/>
        </p:scale>
        <p:origin x="2211"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image" Target="../media/image4.wmf"/><Relationship Id="rId5" Type="http://schemas.openxmlformats.org/officeDocument/2006/relationships/image" Target="../media/image8.wmf"/><Relationship Id="rId4"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wmf"/><Relationship Id="rId1" Type="http://schemas.openxmlformats.org/officeDocument/2006/relationships/image" Target="../media/image1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6.wmf"/><Relationship Id="rId1" Type="http://schemas.openxmlformats.org/officeDocument/2006/relationships/image" Target="../media/image25.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7D6711-CE4F-428E-9385-1257938C4107}" type="datetimeFigureOut">
              <a:rPr lang="en-US" smtClean="0"/>
              <a:t>4/10/2018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2799F-82E0-4B9E-B217-146D66544220}" type="slidenum">
              <a:rPr lang="en-US" smtClean="0"/>
              <a:t>‹#›</a:t>
            </a:fld>
            <a:endParaRPr lang="en-US"/>
          </a:p>
        </p:txBody>
      </p:sp>
    </p:spTree>
    <p:extLst>
      <p:ext uri="{BB962C8B-B14F-4D97-AF65-F5344CB8AC3E}">
        <p14:creationId xmlns:p14="http://schemas.microsoft.com/office/powerpoint/2010/main" val="2327182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a:p>
        </p:txBody>
      </p:sp>
      <p:sp>
        <p:nvSpPr>
          <p:cNvPr id="46084" name="Slide Number Placeholder 3"/>
          <p:cNvSpPr>
            <a:spLocks noGrp="1"/>
          </p:cNvSpPr>
          <p:nvPr>
            <p:ph type="sldNum" sz="quarter" idx="5"/>
          </p:nvPr>
        </p:nvSpPr>
        <p:spPr bwMode="auto">
          <a:noFill/>
          <a:ln>
            <a:miter lim="800000"/>
            <a:headEnd/>
            <a:tailEnd/>
          </a:ln>
        </p:spPr>
        <p:txBody>
          <a:bodyPr/>
          <a:lstStyle/>
          <a:p>
            <a:fld id="{45BE4FD0-CFED-46D3-A275-7FB710220410}" type="slidenum">
              <a:rPr lang="en-US" smtClean="0"/>
              <a:pPr/>
              <a:t>1</a:t>
            </a:fld>
            <a:endParaRPr lang="en-US" dirty="0"/>
          </a:p>
        </p:txBody>
      </p:sp>
    </p:spTree>
    <p:extLst>
      <p:ext uri="{BB962C8B-B14F-4D97-AF65-F5344CB8AC3E}">
        <p14:creationId xmlns:p14="http://schemas.microsoft.com/office/powerpoint/2010/main" val="4230192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0"/>
            <a:ext cx="7772400" cy="1009650"/>
          </a:xfrm>
        </p:spPr>
        <p:txBody>
          <a:bodyPr/>
          <a:lstStyle/>
          <a:p>
            <a:r>
              <a:rPr lang="en-US"/>
              <a:t>Click to edit Master title style</a:t>
            </a:r>
          </a:p>
        </p:txBody>
      </p:sp>
    </p:spTree>
    <p:extLst>
      <p:ext uri="{BB962C8B-B14F-4D97-AF65-F5344CB8AC3E}">
        <p14:creationId xmlns:p14="http://schemas.microsoft.com/office/powerpoint/2010/main" val="718101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Content, and 2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59445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aseline="0"/>
            </a:lvl1pPr>
          </a:lstStyle>
          <a:p>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762000" y="6797675"/>
            <a:ext cx="2133600" cy="365125"/>
          </a:xfrm>
        </p:spPr>
        <p:txBody>
          <a:bodyPr/>
          <a:lstStyle/>
          <a:p>
            <a:fld id="{906388A1-A25E-49D0-BCAD-F8C4EE824279}" type="datetimeFigureOut">
              <a:rPr lang="en-US" smtClean="0">
                <a:solidFill>
                  <a:prstClr val="black">
                    <a:tint val="75000"/>
                  </a:prstClr>
                </a:solidFill>
              </a:rPr>
              <a:pPr/>
              <a:t>4/10/2018</a:t>
            </a:fld>
            <a:endParaRPr lang="en-US">
              <a:solidFill>
                <a:prstClr val="black">
                  <a:tint val="75000"/>
                </a:prstClr>
              </a:solidFill>
            </a:endParaRPr>
          </a:p>
        </p:txBody>
      </p:sp>
    </p:spTree>
    <p:extLst>
      <p:ext uri="{BB962C8B-B14F-4D97-AF65-F5344CB8AC3E}">
        <p14:creationId xmlns:p14="http://schemas.microsoft.com/office/powerpoint/2010/main" val="526358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0E1C46"/>
            </a:gs>
            <a:gs pos="100000">
              <a:srgbClr val="3366FF"/>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endParaRPr lang="ru-RU" dirty="0"/>
          </a:p>
        </p:txBody>
      </p:sp>
      <p:sp>
        <p:nvSpPr>
          <p:cNvPr id="1027" name="Rectangle 3"/>
          <p:cNvSpPr>
            <a:spLocks noChangeArrowheads="1"/>
          </p:cNvSpPr>
          <p:nvPr/>
        </p:nvSpPr>
        <p:spPr bwMode="auto">
          <a:xfrm>
            <a:off x="0" y="1295400"/>
            <a:ext cx="8640763" cy="36512"/>
          </a:xfrm>
          <a:prstGeom prst="rect">
            <a:avLst/>
          </a:prstGeom>
          <a:gradFill rotWithShape="1">
            <a:gsLst>
              <a:gs pos="0">
                <a:srgbClr val="D6F80C"/>
              </a:gs>
              <a:gs pos="100000">
                <a:srgbClr val="002D7E"/>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8" name="Rectangle 4"/>
          <p:cNvSpPr>
            <a:spLocks noChangeArrowheads="1"/>
          </p:cNvSpPr>
          <p:nvPr/>
        </p:nvSpPr>
        <p:spPr bwMode="auto">
          <a:xfrm>
            <a:off x="-1588" y="6640513"/>
            <a:ext cx="9144001" cy="252412"/>
          </a:xfrm>
          <a:prstGeom prst="rect">
            <a:avLst/>
          </a:prstGeom>
          <a:gradFill rotWithShape="1">
            <a:gsLst>
              <a:gs pos="0">
                <a:srgbClr val="D6F80C"/>
              </a:gs>
              <a:gs pos="100000">
                <a:srgbClr val="2966FF"/>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9" name="Rectangle 5"/>
          <p:cNvSpPr>
            <a:spLocks noChangeArrowheads="1"/>
          </p:cNvSpPr>
          <p:nvPr/>
        </p:nvSpPr>
        <p:spPr bwMode="auto">
          <a:xfrm>
            <a:off x="753682" y="6685806"/>
            <a:ext cx="2061783" cy="153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tIns="0" bIns="0" anchor="ctr">
            <a:spAutoFit/>
          </a:bodyPr>
          <a:lstStyle/>
          <a:p>
            <a:pPr eaLnBrk="0" hangingPunct="0"/>
            <a:r>
              <a:rPr lang="en-US" sz="1000" b="1" dirty="0"/>
              <a:t>ECE 333 Green Electric Energy</a:t>
            </a:r>
          </a:p>
        </p:txBody>
      </p:sp>
      <p:sp>
        <p:nvSpPr>
          <p:cNvPr id="1030" name="Text Box 7"/>
          <p:cNvSpPr txBox="1">
            <a:spLocks noChangeArrowheads="1"/>
          </p:cNvSpPr>
          <p:nvPr/>
        </p:nvSpPr>
        <p:spPr bwMode="auto">
          <a:xfrm>
            <a:off x="3814763" y="6632575"/>
            <a:ext cx="1512887"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en-US" sz="1100" b="1" dirty="0"/>
              <a:t>April 2018</a:t>
            </a:r>
          </a:p>
        </p:txBody>
      </p:sp>
      <p:sp>
        <p:nvSpPr>
          <p:cNvPr id="1033" name="Text Box 10"/>
          <p:cNvSpPr txBox="1">
            <a:spLocks noChangeArrowheads="1"/>
          </p:cNvSpPr>
          <p:nvPr userDrawn="1"/>
        </p:nvSpPr>
        <p:spPr bwMode="auto">
          <a:xfrm>
            <a:off x="8221663" y="6529388"/>
            <a:ext cx="838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fld id="{94E28072-32CB-4B49-B57D-CE1B25FEE542}" type="slidenum">
              <a:rPr lang="en-US" sz="1800" b="1" smtClean="0">
                <a:solidFill>
                  <a:srgbClr val="FFCC00"/>
                </a:solidFill>
              </a:rPr>
              <a:pPr algn="r" eaLnBrk="1" hangingPunct="1">
                <a:spcBef>
                  <a:spcPct val="50000"/>
                </a:spcBef>
                <a:defRPr/>
              </a:pPr>
              <a:t>‹#›</a:t>
            </a:fld>
            <a:endParaRPr lang="en-US" sz="1800" b="1" dirty="0">
              <a:solidFill>
                <a:srgbClr val="FFCC00"/>
              </a:solidFill>
            </a:endParaRPr>
          </a:p>
        </p:txBody>
      </p:sp>
      <p:pic>
        <p:nvPicPr>
          <p:cNvPr id="8" name="Picture 9">
            <a:extLst>
              <a:ext uri="{FF2B5EF4-FFF2-40B4-BE49-F238E27FC236}">
                <a16:creationId xmlns:a16="http://schemas.microsoft.com/office/drawing/2014/main" id="{48D54801-F407-45A9-AC1E-5C6570D3140D}"/>
              </a:ext>
            </a:extLst>
          </p:cNvPr>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r="24806"/>
          <a:stretch>
            <a:fillRect/>
          </a:stretch>
        </p:blipFill>
        <p:spPr bwMode="auto">
          <a:xfrm>
            <a:off x="338939" y="6327404"/>
            <a:ext cx="388467" cy="515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Lst>
  <p:hf hdr="0" ftr="0" dt="0"/>
  <p:txStyles>
    <p:titleStyle>
      <a:lvl1pPr algn="l" rtl="0" eaLnBrk="0" fontAlgn="base" hangingPunct="0">
        <a:spcBef>
          <a:spcPct val="0"/>
        </a:spcBef>
        <a:spcAft>
          <a:spcPct val="0"/>
        </a:spcAft>
        <a:defRPr sz="2800" b="1">
          <a:solidFill>
            <a:srgbClr val="D5D505"/>
          </a:solidFill>
          <a:latin typeface="+mj-lt"/>
          <a:ea typeface="+mj-ea"/>
          <a:cs typeface="+mj-cs"/>
        </a:defRPr>
      </a:lvl1pPr>
      <a:lvl2pPr algn="l" rtl="0" eaLnBrk="0" fontAlgn="base" hangingPunct="0">
        <a:spcBef>
          <a:spcPct val="0"/>
        </a:spcBef>
        <a:spcAft>
          <a:spcPct val="0"/>
        </a:spcAft>
        <a:defRPr sz="3600" b="1">
          <a:solidFill>
            <a:srgbClr val="D5D505"/>
          </a:solidFill>
          <a:latin typeface="Arial" charset="0"/>
        </a:defRPr>
      </a:lvl2pPr>
      <a:lvl3pPr algn="l" rtl="0" eaLnBrk="0" fontAlgn="base" hangingPunct="0">
        <a:spcBef>
          <a:spcPct val="0"/>
        </a:spcBef>
        <a:spcAft>
          <a:spcPct val="0"/>
        </a:spcAft>
        <a:defRPr sz="3600" b="1">
          <a:solidFill>
            <a:srgbClr val="D5D505"/>
          </a:solidFill>
          <a:latin typeface="Arial" charset="0"/>
        </a:defRPr>
      </a:lvl3pPr>
      <a:lvl4pPr algn="l" rtl="0" eaLnBrk="0" fontAlgn="base" hangingPunct="0">
        <a:spcBef>
          <a:spcPct val="0"/>
        </a:spcBef>
        <a:spcAft>
          <a:spcPct val="0"/>
        </a:spcAft>
        <a:defRPr sz="3600" b="1">
          <a:solidFill>
            <a:srgbClr val="D5D505"/>
          </a:solidFill>
          <a:latin typeface="Arial" charset="0"/>
        </a:defRPr>
      </a:lvl4pPr>
      <a:lvl5pPr algn="l" rtl="0" eaLnBrk="0" fontAlgn="base" hangingPunct="0">
        <a:spcBef>
          <a:spcPct val="0"/>
        </a:spcBef>
        <a:spcAft>
          <a:spcPct val="0"/>
        </a:spcAft>
        <a:defRPr sz="3600" b="1">
          <a:solidFill>
            <a:srgbClr val="D5D505"/>
          </a:solidFill>
          <a:latin typeface="Arial" charset="0"/>
        </a:defRPr>
      </a:lvl5pPr>
      <a:lvl6pPr marL="457200" algn="l" rtl="0" fontAlgn="base">
        <a:spcBef>
          <a:spcPct val="0"/>
        </a:spcBef>
        <a:spcAft>
          <a:spcPct val="0"/>
        </a:spcAft>
        <a:defRPr sz="3600" b="1">
          <a:solidFill>
            <a:srgbClr val="D5D505"/>
          </a:solidFill>
          <a:latin typeface="Arial" charset="0"/>
        </a:defRPr>
      </a:lvl6pPr>
      <a:lvl7pPr marL="914400" algn="l" rtl="0" fontAlgn="base">
        <a:spcBef>
          <a:spcPct val="0"/>
        </a:spcBef>
        <a:spcAft>
          <a:spcPct val="0"/>
        </a:spcAft>
        <a:defRPr sz="3600" b="1">
          <a:solidFill>
            <a:srgbClr val="D5D505"/>
          </a:solidFill>
          <a:latin typeface="Arial" charset="0"/>
        </a:defRPr>
      </a:lvl7pPr>
      <a:lvl8pPr marL="1371600" algn="l" rtl="0" fontAlgn="base">
        <a:spcBef>
          <a:spcPct val="0"/>
        </a:spcBef>
        <a:spcAft>
          <a:spcPct val="0"/>
        </a:spcAft>
        <a:defRPr sz="3600" b="1">
          <a:solidFill>
            <a:srgbClr val="D5D505"/>
          </a:solidFill>
          <a:latin typeface="Arial" charset="0"/>
        </a:defRPr>
      </a:lvl8pPr>
      <a:lvl9pPr marL="1828800" algn="l" rtl="0" fontAlgn="base">
        <a:spcBef>
          <a:spcPct val="0"/>
        </a:spcBef>
        <a:spcAft>
          <a:spcPct val="0"/>
        </a:spcAft>
        <a:defRPr sz="3600" b="1">
          <a:solidFill>
            <a:srgbClr val="D5D505"/>
          </a:solidFill>
          <a:latin typeface="Arial" charset="0"/>
        </a:defRPr>
      </a:lvl9pPr>
    </p:titleStyle>
    <p:bodyStyle>
      <a:lvl1pPr marL="342900" indent="-342900" algn="l" rtl="0" eaLnBrk="0" fontAlgn="base" hangingPunct="0">
        <a:spcBef>
          <a:spcPct val="20000"/>
        </a:spcBef>
        <a:spcAft>
          <a:spcPct val="0"/>
        </a:spcAft>
        <a:buChar char="•"/>
        <a:defRPr sz="2400" b="1">
          <a:solidFill>
            <a:srgbClr val="FFCC00"/>
          </a:solidFill>
          <a:latin typeface="+mn-lt"/>
          <a:ea typeface="+mn-ea"/>
          <a:cs typeface="+mn-cs"/>
        </a:defRPr>
      </a:lvl1pPr>
      <a:lvl2pPr marL="742950" indent="-285750" algn="l" rtl="0" eaLnBrk="0" fontAlgn="base" hangingPunct="0">
        <a:spcBef>
          <a:spcPct val="20000"/>
        </a:spcBef>
        <a:spcAft>
          <a:spcPct val="0"/>
        </a:spcAft>
        <a:buChar char="–"/>
        <a:defRPr sz="2800">
          <a:solidFill>
            <a:srgbClr val="FF9900"/>
          </a:solidFill>
          <a:latin typeface="+mn-lt"/>
        </a:defRPr>
      </a:lvl2pPr>
      <a:lvl3pPr marL="1143000" indent="-228600" algn="l" rtl="0" eaLnBrk="0" fontAlgn="base" hangingPunct="0">
        <a:spcBef>
          <a:spcPct val="20000"/>
        </a:spcBef>
        <a:spcAft>
          <a:spcPct val="0"/>
        </a:spcAft>
        <a:buChar char="•"/>
        <a:defRPr sz="2400">
          <a:solidFill>
            <a:srgbClr val="FF9900"/>
          </a:solidFill>
          <a:latin typeface="+mn-lt"/>
        </a:defRPr>
      </a:lvl3pPr>
      <a:lvl4pPr marL="1600200" indent="-228600" algn="l" rtl="0" eaLnBrk="0" fontAlgn="base" hangingPunct="0">
        <a:spcBef>
          <a:spcPct val="20000"/>
        </a:spcBef>
        <a:spcAft>
          <a:spcPct val="0"/>
        </a:spcAft>
        <a:buChar char="–"/>
        <a:defRPr sz="2000">
          <a:solidFill>
            <a:srgbClr val="FF9900"/>
          </a:solidFill>
          <a:latin typeface="+mn-lt"/>
        </a:defRPr>
      </a:lvl4pPr>
      <a:lvl5pPr marL="2057400" indent="-228600" algn="l" rtl="0" eaLnBrk="0" fontAlgn="base" hangingPunct="0">
        <a:spcBef>
          <a:spcPct val="20000"/>
        </a:spcBef>
        <a:spcAft>
          <a:spcPct val="0"/>
        </a:spcAft>
        <a:buChar char="»"/>
        <a:defRPr sz="2000">
          <a:solidFill>
            <a:srgbClr val="FF9900"/>
          </a:solidFill>
          <a:latin typeface="+mn-lt"/>
        </a:defRPr>
      </a:lvl5pPr>
      <a:lvl6pPr marL="2514600" indent="-228600" algn="l" rtl="0" fontAlgn="base">
        <a:spcBef>
          <a:spcPct val="20000"/>
        </a:spcBef>
        <a:spcAft>
          <a:spcPct val="0"/>
        </a:spcAft>
        <a:defRPr sz="2000">
          <a:solidFill>
            <a:srgbClr val="FF9900"/>
          </a:solidFill>
          <a:latin typeface="+mn-lt"/>
        </a:defRPr>
      </a:lvl6pPr>
      <a:lvl7pPr marL="2971800" indent="-228600" algn="l" rtl="0" fontAlgn="base">
        <a:spcBef>
          <a:spcPct val="20000"/>
        </a:spcBef>
        <a:spcAft>
          <a:spcPct val="0"/>
        </a:spcAft>
        <a:defRPr sz="2000">
          <a:solidFill>
            <a:srgbClr val="FF9900"/>
          </a:solidFill>
          <a:latin typeface="+mn-lt"/>
        </a:defRPr>
      </a:lvl7pPr>
      <a:lvl8pPr marL="3429000" indent="-228600" algn="l" rtl="0" fontAlgn="base">
        <a:spcBef>
          <a:spcPct val="20000"/>
        </a:spcBef>
        <a:spcAft>
          <a:spcPct val="0"/>
        </a:spcAft>
        <a:defRPr sz="2000">
          <a:solidFill>
            <a:srgbClr val="FF9900"/>
          </a:solidFill>
          <a:latin typeface="+mn-lt"/>
        </a:defRPr>
      </a:lvl8pPr>
      <a:lvl9pPr marL="3886200" indent="-228600" algn="l" rtl="0" fontAlgn="base">
        <a:spcBef>
          <a:spcPct val="20000"/>
        </a:spcBef>
        <a:spcAft>
          <a:spcPct val="0"/>
        </a:spcAft>
        <a:defRPr sz="2000">
          <a:solidFill>
            <a:srgbClr val="FF99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2.bin"/><Relationship Id="rId7"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8.wmf"/><Relationship Id="rId5" Type="http://schemas.openxmlformats.org/officeDocument/2006/relationships/oleObject" Target="../embeddings/oleObject13.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5.bin"/></Relationships>
</file>

<file path=ppt/slides/_rels/slide11.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22.wmf"/><Relationship Id="rId5" Type="http://schemas.openxmlformats.org/officeDocument/2006/relationships/oleObject" Target="../embeddings/oleObject17.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19.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0.bin"/><Relationship Id="rId7" Type="http://schemas.openxmlformats.org/officeDocument/2006/relationships/image" Target="../media/image27.png"/><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26.wmf"/><Relationship Id="rId5" Type="http://schemas.openxmlformats.org/officeDocument/2006/relationships/oleObject" Target="../embeddings/oleObject21.bin"/><Relationship Id="rId4" Type="http://schemas.openxmlformats.org/officeDocument/2006/relationships/image" Target="../media/image25.wmf"/></Relationships>
</file>

<file path=ppt/slides/_rels/slide13.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oleObject" Target="../embeddings/oleObject22.bin"/><Relationship Id="rId7" Type="http://schemas.openxmlformats.org/officeDocument/2006/relationships/image" Target="../media/image29.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23.bin"/><Relationship Id="rId5" Type="http://schemas.openxmlformats.org/officeDocument/2006/relationships/image" Target="../media/image30.png"/><Relationship Id="rId4" Type="http://schemas.openxmlformats.org/officeDocument/2006/relationships/image" Target="../media/image28.wmf"/></Relationships>
</file>

<file path=ppt/slides/_rels/slide1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8.wmf"/><Relationship Id="rId3" Type="http://schemas.openxmlformats.org/officeDocument/2006/relationships/image" Target="../media/image9.jpeg"/><Relationship Id="rId7" Type="http://schemas.openxmlformats.org/officeDocument/2006/relationships/image" Target="../media/image5.wmf"/><Relationship Id="rId12" Type="http://schemas.openxmlformats.org/officeDocument/2006/relationships/oleObject" Target="../embeddings/oleObject5.bin"/><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11.png"/><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6.wmf"/><Relationship Id="rId14"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6.bin"/><Relationship Id="rId7"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3.wmf"/><Relationship Id="rId5" Type="http://schemas.openxmlformats.org/officeDocument/2006/relationships/oleObject" Target="../embeddings/oleObject7.bin"/><Relationship Id="rId4" Type="http://schemas.openxmlformats.org/officeDocument/2006/relationships/image" Target="../media/image12.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1.xml"/><Relationship Id="rId1" Type="http://schemas.openxmlformats.org/officeDocument/2006/relationships/vmlDrawing" Target="../drawings/vmlDrawing3.vml"/><Relationship Id="rId5" Type="http://schemas.openxmlformats.org/officeDocument/2006/relationships/image" Target="../media/image9.jpeg"/><Relationship Id="rId4" Type="http://schemas.openxmlformats.org/officeDocument/2006/relationships/image" Target="../media/image15.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7" Type="http://schemas.openxmlformats.org/officeDocument/2006/relationships/image" Target="../media/image16.wmf"/><Relationship Id="rId2" Type="http://schemas.openxmlformats.org/officeDocument/2006/relationships/slideLayout" Target="../slideLayouts/slideLayout1.xml"/><Relationship Id="rId1" Type="http://schemas.openxmlformats.org/officeDocument/2006/relationships/vmlDrawing" Target="../drawings/vmlDrawing4.vml"/><Relationship Id="rId6" Type="http://schemas.openxmlformats.org/officeDocument/2006/relationships/oleObject" Target="../embeddings/oleObject11.bin"/><Relationship Id="rId5" Type="http://schemas.openxmlformats.org/officeDocument/2006/relationships/image" Target="../media/image9.jpeg"/><Relationship Id="rId4" Type="http://schemas.openxmlformats.org/officeDocument/2006/relationships/image" Target="../media/image1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12"/>
          <p:cNvSpPr>
            <a:spLocks noGrp="1" noChangeArrowheads="1"/>
          </p:cNvSpPr>
          <p:nvPr>
            <p:ph type="ctrTitle"/>
          </p:nvPr>
        </p:nvSpPr>
        <p:spPr>
          <a:xfrm>
            <a:off x="27582" y="0"/>
            <a:ext cx="9144000" cy="1371600"/>
          </a:xfrm>
          <a:noFill/>
        </p:spPr>
        <p:txBody>
          <a:bodyPr anchor="ctr">
            <a:normAutofit/>
          </a:bodyPr>
          <a:lstStyle/>
          <a:p>
            <a:pPr algn="ctr" eaLnBrk="1" hangingPunct="1">
              <a:spcBef>
                <a:spcPct val="50000"/>
              </a:spcBef>
            </a:pPr>
            <a:r>
              <a:rPr lang="en-US" altLang="en-US" sz="2800" dirty="0"/>
              <a:t>ECE 333 </a:t>
            </a:r>
            <a:br>
              <a:rPr lang="en-US" altLang="en-US" sz="2800" dirty="0"/>
            </a:br>
            <a:r>
              <a:rPr lang="en-US" altLang="en-US" sz="2800" dirty="0"/>
              <a:t>Green Electric Energy</a:t>
            </a:r>
          </a:p>
        </p:txBody>
      </p:sp>
      <p:sp>
        <p:nvSpPr>
          <p:cNvPr id="5" name="Subtitle 2"/>
          <p:cNvSpPr>
            <a:spLocks noGrp="1"/>
          </p:cNvSpPr>
          <p:nvPr>
            <p:ph type="subTitle" idx="1"/>
          </p:nvPr>
        </p:nvSpPr>
        <p:spPr>
          <a:xfrm>
            <a:off x="290775" y="4419600"/>
            <a:ext cx="8534400" cy="1752600"/>
          </a:xfrm>
        </p:spPr>
        <p:txBody>
          <a:bodyPr>
            <a:normAutofit fontScale="77500" lnSpcReduction="20000"/>
          </a:bodyPr>
          <a:lstStyle/>
          <a:p>
            <a:r>
              <a:rPr lang="en-US" sz="3600" dirty="0">
                <a:solidFill>
                  <a:srgbClr val="FFFF00"/>
                </a:solidFill>
                <a:latin typeface="+mj-lt"/>
                <a:ea typeface="+mj-ea"/>
                <a:cs typeface="+mj-cs"/>
              </a:rPr>
              <a:t>Dr. Karl Reinhard</a:t>
            </a:r>
          </a:p>
          <a:p>
            <a:r>
              <a:rPr lang="en-US" sz="3600" dirty="0">
                <a:solidFill>
                  <a:srgbClr val="FFFF00"/>
                </a:solidFill>
                <a:latin typeface="+mj-lt"/>
                <a:ea typeface="+mj-ea"/>
                <a:cs typeface="+mj-cs"/>
              </a:rPr>
              <a:t>Dept. of Electrical and Computer Engineering</a:t>
            </a:r>
          </a:p>
          <a:p>
            <a:r>
              <a:rPr lang="en-US" sz="3600" dirty="0">
                <a:solidFill>
                  <a:srgbClr val="FFFF00"/>
                </a:solidFill>
                <a:latin typeface="+mj-lt"/>
                <a:ea typeface="+mj-ea"/>
                <a:cs typeface="+mj-cs"/>
              </a:rPr>
              <a:t>University of Illinois at Urbana-Champaign</a:t>
            </a:r>
          </a:p>
          <a:p>
            <a:r>
              <a:rPr lang="en-US" sz="3600" dirty="0">
                <a:solidFill>
                  <a:srgbClr val="FFFF00"/>
                </a:solidFill>
                <a:latin typeface="+mj-lt"/>
                <a:ea typeface="+mj-ea"/>
                <a:cs typeface="+mj-cs"/>
              </a:rPr>
              <a:t>reinhrd2@illinois.edu</a:t>
            </a:r>
          </a:p>
        </p:txBody>
      </p:sp>
      <p:sp>
        <p:nvSpPr>
          <p:cNvPr id="2" name="Rectangle 1"/>
          <p:cNvSpPr/>
          <p:nvPr/>
        </p:nvSpPr>
        <p:spPr>
          <a:xfrm>
            <a:off x="450187" y="2667000"/>
            <a:ext cx="8243625" cy="1077218"/>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en-US" sz="3200" b="1" dirty="0">
                <a:solidFill>
                  <a:srgbClr val="FFC000"/>
                </a:solidFill>
                <a:latin typeface="+mj-lt"/>
                <a:ea typeface="+mj-ea"/>
                <a:cs typeface="+mj-cs"/>
              </a:rPr>
              <a:t>Lecture 18</a:t>
            </a:r>
          </a:p>
          <a:p>
            <a:pPr algn="ctr"/>
            <a:r>
              <a:rPr lang="en-US" sz="3200" b="1" dirty="0">
                <a:solidFill>
                  <a:srgbClr val="FFC000"/>
                </a:solidFill>
                <a:latin typeface="+mj-lt"/>
                <a:ea typeface="+mj-ea"/>
                <a:cs typeface="+mj-cs"/>
              </a:rPr>
              <a:t>Introduction to Power Flow Analysis</a:t>
            </a:r>
          </a:p>
        </p:txBody>
      </p:sp>
    </p:spTree>
    <p:extLst>
      <p:ext uri="{BB962C8B-B14F-4D97-AF65-F5344CB8AC3E}">
        <p14:creationId xmlns:p14="http://schemas.microsoft.com/office/powerpoint/2010/main" val="34042287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6388"/>
            <a:ext cx="8229600" cy="854075"/>
          </a:xfrm>
        </p:spPr>
        <p:txBody>
          <a:bodyPr/>
          <a:lstStyle/>
          <a:p>
            <a:r>
              <a:rPr lang="en-US" dirty="0"/>
              <a:t>Power-flow Analysis Equations</a:t>
            </a:r>
          </a:p>
        </p:txBody>
      </p:sp>
      <p:sp>
        <p:nvSpPr>
          <p:cNvPr id="11267" name="TextBox 2"/>
          <p:cNvSpPr txBox="1">
            <a:spLocks noChangeArrowheads="1"/>
          </p:cNvSpPr>
          <p:nvPr/>
        </p:nvSpPr>
        <p:spPr bwMode="auto">
          <a:xfrm>
            <a:off x="228600" y="1452563"/>
            <a:ext cx="8763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solidFill>
                  <a:srgbClr val="FFFF00"/>
                </a:solidFill>
              </a:rPr>
              <a:t>However, </a:t>
            </a:r>
            <a:r>
              <a:rPr lang="en-US">
                <a:solidFill>
                  <a:schemeClr val="bg1"/>
                </a:solidFill>
              </a:rPr>
              <a:t>real loads are specified in terms of real and reactive powers</a:t>
            </a:r>
            <a:r>
              <a:rPr lang="en-US">
                <a:solidFill>
                  <a:srgbClr val="FFFF00"/>
                </a:solidFill>
              </a:rPr>
              <a:t>, not as currents. The relationship between per-unit real and reactive power supplied to the system at a bus and the per-unit current injected into the system at that bus is:</a:t>
            </a:r>
            <a:endParaRPr lang="en-US">
              <a:solidFill>
                <a:srgbClr val="FFFF00"/>
              </a:solidFill>
              <a:sym typeface="Symbol" pitchFamily="18" charset="2"/>
            </a:endParaRPr>
          </a:p>
        </p:txBody>
      </p:sp>
      <p:graphicFrame>
        <p:nvGraphicFramePr>
          <p:cNvPr id="11268" name="Object 2"/>
          <p:cNvGraphicFramePr>
            <a:graphicFrameLocks noChangeAspect="1"/>
          </p:cNvGraphicFramePr>
          <p:nvPr/>
        </p:nvGraphicFramePr>
        <p:xfrm>
          <a:off x="3395663" y="2438400"/>
          <a:ext cx="2319337" cy="496888"/>
        </p:xfrm>
        <a:graphic>
          <a:graphicData uri="http://schemas.openxmlformats.org/presentationml/2006/ole">
            <mc:AlternateContent xmlns:mc="http://schemas.openxmlformats.org/markup-compatibility/2006">
              <mc:Choice xmlns:v="urn:schemas-microsoft-com:vml" Requires="v">
                <p:oleObj spid="_x0000_s11386" name="Equation" r:id="rId3" imgW="1066800" imgH="228600" progId="Equation.DSMT4">
                  <p:embed/>
                </p:oleObj>
              </mc:Choice>
              <mc:Fallback>
                <p:oleObj name="Equation" r:id="rId3" imgW="1066800" imgH="2286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95663" y="2438400"/>
                        <a:ext cx="2319337" cy="4968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9" name="TextBox 2"/>
          <p:cNvSpPr txBox="1">
            <a:spLocks noChangeArrowheads="1"/>
          </p:cNvSpPr>
          <p:nvPr/>
        </p:nvSpPr>
        <p:spPr bwMode="auto">
          <a:xfrm>
            <a:off x="228600" y="2962275"/>
            <a:ext cx="8763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a:solidFill>
                  <a:srgbClr val="FFFF00"/>
                </a:solidFill>
              </a:rPr>
              <a:t>where </a:t>
            </a:r>
            <a:r>
              <a:rPr lang="en-US" i="1">
                <a:solidFill>
                  <a:srgbClr val="FFFF00"/>
                </a:solidFill>
              </a:rPr>
              <a:t>V</a:t>
            </a:r>
            <a:r>
              <a:rPr lang="en-US">
                <a:solidFill>
                  <a:srgbClr val="FFFF00"/>
                </a:solidFill>
              </a:rPr>
              <a:t> is the per-unit voltage at the bus; </a:t>
            </a:r>
            <a:r>
              <a:rPr lang="en-US" i="1">
                <a:solidFill>
                  <a:srgbClr val="FFFF00"/>
                </a:solidFill>
              </a:rPr>
              <a:t>I*</a:t>
            </a:r>
            <a:r>
              <a:rPr lang="en-US">
                <a:solidFill>
                  <a:srgbClr val="FFFF00"/>
                </a:solidFill>
              </a:rPr>
              <a:t> - complex conjugate of the per-unit current injected at the bus; P and Q are per-unit real and reactive powers. Therefore, for instance, the current injected at bus 2 can be found as</a:t>
            </a:r>
            <a:endParaRPr lang="en-US">
              <a:solidFill>
                <a:srgbClr val="FFFF00"/>
              </a:solidFill>
              <a:sym typeface="Symbol" pitchFamily="18" charset="2"/>
            </a:endParaRPr>
          </a:p>
        </p:txBody>
      </p:sp>
      <p:graphicFrame>
        <p:nvGraphicFramePr>
          <p:cNvPr id="11270" name="Object 3"/>
          <p:cNvGraphicFramePr>
            <a:graphicFrameLocks noChangeAspect="1"/>
          </p:cNvGraphicFramePr>
          <p:nvPr>
            <p:extLst>
              <p:ext uri="{D42A27DB-BD31-4B8C-83A1-F6EECF244321}">
                <p14:modId xmlns:p14="http://schemas.microsoft.com/office/powerpoint/2010/main" val="3582944277"/>
              </p:ext>
            </p:extLst>
          </p:nvPr>
        </p:nvGraphicFramePr>
        <p:xfrm>
          <a:off x="960438" y="3795713"/>
          <a:ext cx="7162800" cy="1071562"/>
        </p:xfrm>
        <a:graphic>
          <a:graphicData uri="http://schemas.openxmlformats.org/presentationml/2006/ole">
            <mc:AlternateContent xmlns:mc="http://schemas.openxmlformats.org/markup-compatibility/2006">
              <mc:Choice xmlns:v="urn:schemas-microsoft-com:vml" Requires="v">
                <p:oleObj spid="_x0000_s11387" name="Equation" r:id="rId5" imgW="3479760" imgH="520560" progId="Equation.DSMT4">
                  <p:embed/>
                </p:oleObj>
              </mc:Choice>
              <mc:Fallback>
                <p:oleObj name="Equation" r:id="rId5" imgW="3479760" imgH="520560" progId="Equation.DSMT4">
                  <p:embed/>
                  <p:pic>
                    <p:nvPicPr>
                      <p:cNvPr id="0" name="Object 3"/>
                      <p:cNvPicPr>
                        <a:picLocks noChangeAspect="1" noChangeArrowheads="1"/>
                      </p:cNvPicPr>
                      <p:nvPr/>
                    </p:nvPicPr>
                    <p:blipFill>
                      <a:blip r:embed="rId6"/>
                      <a:srcRect/>
                      <a:stretch>
                        <a:fillRect/>
                      </a:stretch>
                    </p:blipFill>
                    <p:spPr bwMode="auto">
                      <a:xfrm>
                        <a:off x="960438" y="3795713"/>
                        <a:ext cx="7162800" cy="10715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71" name="Text Box 30"/>
          <p:cNvSpPr txBox="1">
            <a:spLocks noChangeArrowheads="1"/>
          </p:cNvSpPr>
          <p:nvPr/>
        </p:nvSpPr>
        <p:spPr bwMode="auto">
          <a:xfrm>
            <a:off x="8153400" y="2562225"/>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(4)</a:t>
            </a:r>
          </a:p>
        </p:txBody>
      </p:sp>
      <p:sp>
        <p:nvSpPr>
          <p:cNvPr id="11272" name="Text Box 30"/>
          <p:cNvSpPr txBox="1">
            <a:spLocks noChangeArrowheads="1"/>
          </p:cNvSpPr>
          <p:nvPr/>
        </p:nvSpPr>
        <p:spPr bwMode="auto">
          <a:xfrm>
            <a:off x="8153400" y="41529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(5)</a:t>
            </a:r>
          </a:p>
        </p:txBody>
      </p:sp>
      <p:sp>
        <p:nvSpPr>
          <p:cNvPr id="11273" name="TextBox 2"/>
          <p:cNvSpPr txBox="1">
            <a:spLocks noChangeArrowheads="1"/>
          </p:cNvSpPr>
          <p:nvPr/>
        </p:nvSpPr>
        <p:spPr bwMode="auto">
          <a:xfrm>
            <a:off x="228600" y="4791075"/>
            <a:ext cx="8763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Substituting </a:t>
            </a:r>
            <a:r>
              <a:rPr lang="en-US" dirty="0">
                <a:solidFill>
                  <a:srgbClr val="92D050"/>
                </a:solidFill>
              </a:rPr>
              <a:t>(5)</a:t>
            </a:r>
            <a:r>
              <a:rPr lang="en-US" dirty="0">
                <a:solidFill>
                  <a:srgbClr val="FFFF00"/>
                </a:solidFill>
              </a:rPr>
              <a:t> into </a:t>
            </a:r>
            <a:r>
              <a:rPr lang="en-US" dirty="0">
                <a:solidFill>
                  <a:srgbClr val="92D050"/>
                </a:solidFill>
              </a:rPr>
              <a:t>(3)</a:t>
            </a:r>
            <a:r>
              <a:rPr lang="en-US" dirty="0">
                <a:solidFill>
                  <a:srgbClr val="FFFF00"/>
                </a:solidFill>
              </a:rPr>
              <a:t>, we obtain</a:t>
            </a:r>
            <a:endParaRPr lang="en-US" dirty="0">
              <a:solidFill>
                <a:srgbClr val="FFFF00"/>
              </a:solidFill>
              <a:sym typeface="Symbol" pitchFamily="18" charset="2"/>
            </a:endParaRPr>
          </a:p>
        </p:txBody>
      </p:sp>
      <p:graphicFrame>
        <p:nvGraphicFramePr>
          <p:cNvPr id="11274" name="Object 4"/>
          <p:cNvGraphicFramePr>
            <a:graphicFrameLocks noGrp="1" noChangeAspect="1"/>
          </p:cNvGraphicFramePr>
          <p:nvPr>
            <p:extLst>
              <p:ext uri="{D42A27DB-BD31-4B8C-83A1-F6EECF244321}">
                <p14:modId xmlns:p14="http://schemas.microsoft.com/office/powerpoint/2010/main" val="3058785927"/>
              </p:ext>
            </p:extLst>
          </p:nvPr>
        </p:nvGraphicFramePr>
        <p:xfrm>
          <a:off x="1397000" y="5235575"/>
          <a:ext cx="6122988" cy="1274763"/>
        </p:xfrm>
        <a:graphic>
          <a:graphicData uri="http://schemas.openxmlformats.org/presentationml/2006/ole">
            <mc:AlternateContent xmlns:mc="http://schemas.openxmlformats.org/markup-compatibility/2006">
              <mc:Choice xmlns:v="urn:schemas-microsoft-com:vml" Requires="v">
                <p:oleObj spid="_x0000_s11388" name="Equation" r:id="rId7" imgW="2476440" imgH="520560" progId="Equation.DSMT4">
                  <p:embed/>
                </p:oleObj>
              </mc:Choice>
              <mc:Fallback>
                <p:oleObj name="Equation" r:id="rId7" imgW="2476440" imgH="520560" progId="Equation.DSMT4">
                  <p:embed/>
                  <p:pic>
                    <p:nvPicPr>
                      <p:cNvPr id="0" name="Object 4"/>
                      <p:cNvPicPr>
                        <a:picLocks noGrp="1" noChangeAspect="1" noChangeArrowheads="1"/>
                      </p:cNvPicPr>
                      <p:nvPr/>
                    </p:nvPicPr>
                    <p:blipFill>
                      <a:blip r:embed="rId8"/>
                      <a:srcRect/>
                      <a:stretch>
                        <a:fillRect/>
                      </a:stretch>
                    </p:blipFill>
                    <p:spPr bwMode="auto">
                      <a:xfrm>
                        <a:off x="1397000" y="5235575"/>
                        <a:ext cx="6122988" cy="1274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5" name="Text Box 30"/>
          <p:cNvSpPr txBox="1">
            <a:spLocks noChangeArrowheads="1"/>
          </p:cNvSpPr>
          <p:nvPr/>
        </p:nvSpPr>
        <p:spPr bwMode="auto">
          <a:xfrm>
            <a:off x="8153400" y="5534025"/>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(6)</a:t>
            </a:r>
          </a:p>
        </p:txBody>
      </p:sp>
      <p:graphicFrame>
        <p:nvGraphicFramePr>
          <p:cNvPr id="12" name="Object 4"/>
          <p:cNvGraphicFramePr>
            <a:graphicFrameLocks noGrp="1" noChangeAspect="1"/>
          </p:cNvGraphicFramePr>
          <p:nvPr>
            <p:extLst>
              <p:ext uri="{D42A27DB-BD31-4B8C-83A1-F6EECF244321}">
                <p14:modId xmlns:p14="http://schemas.microsoft.com/office/powerpoint/2010/main" val="3634985970"/>
              </p:ext>
            </p:extLst>
          </p:nvPr>
        </p:nvGraphicFramePr>
        <p:xfrm>
          <a:off x="762000" y="5334000"/>
          <a:ext cx="7475538" cy="746125"/>
        </p:xfrm>
        <a:graphic>
          <a:graphicData uri="http://schemas.openxmlformats.org/presentationml/2006/ole">
            <mc:AlternateContent xmlns:mc="http://schemas.openxmlformats.org/markup-compatibility/2006">
              <mc:Choice xmlns:v="urn:schemas-microsoft-com:vml" Requires="v">
                <p:oleObj spid="_x0000_s11389" name="Equation" r:id="rId9" imgW="3022560" imgH="304560" progId="Equation.DSMT4">
                  <p:embed/>
                </p:oleObj>
              </mc:Choice>
              <mc:Fallback>
                <p:oleObj name="Equation" r:id="rId9" imgW="3022560" imgH="304560" progId="Equation.DSMT4">
                  <p:embed/>
                  <p:pic>
                    <p:nvPicPr>
                      <p:cNvPr id="0" name=""/>
                      <p:cNvPicPr>
                        <a:picLocks noGrp="1" noChangeAspect="1" noChangeArrowheads="1"/>
                      </p:cNvPicPr>
                      <p:nvPr/>
                    </p:nvPicPr>
                    <p:blipFill>
                      <a:blip r:embed="rId10"/>
                      <a:srcRect/>
                      <a:stretch>
                        <a:fillRect/>
                      </a:stretch>
                    </p:blipFill>
                    <p:spPr bwMode="auto">
                      <a:xfrm>
                        <a:off x="762000" y="5334000"/>
                        <a:ext cx="7475538" cy="74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11274"/>
                                        </p:tgtEl>
                                        <p:attrNameLst>
                                          <p:attrName>ppt_x</p:attrName>
                                        </p:attrNameLst>
                                      </p:cBhvr>
                                      <p:tavLst>
                                        <p:tav tm="0">
                                          <p:val>
                                            <p:strVal val="ppt_x"/>
                                          </p:val>
                                        </p:tav>
                                        <p:tav tm="100000">
                                          <p:val>
                                            <p:strVal val="ppt_x"/>
                                          </p:val>
                                        </p:tav>
                                      </p:tavLst>
                                    </p:anim>
                                    <p:anim calcmode="lin" valueType="num">
                                      <p:cBhvr additive="base">
                                        <p:cTn id="7" dur="500"/>
                                        <p:tgtEl>
                                          <p:spTgt spid="11274"/>
                                        </p:tgtEl>
                                        <p:attrNameLst>
                                          <p:attrName>ppt_y</p:attrName>
                                        </p:attrNameLst>
                                      </p:cBhvr>
                                      <p:tavLst>
                                        <p:tav tm="0">
                                          <p:val>
                                            <p:strVal val="ppt_y"/>
                                          </p:val>
                                        </p:tav>
                                        <p:tav tm="100000">
                                          <p:val>
                                            <p:strVal val="1+ppt_h/2"/>
                                          </p:val>
                                        </p:tav>
                                      </p:tavLst>
                                    </p:anim>
                                    <p:set>
                                      <p:cBhvr>
                                        <p:cTn id="8" dur="1" fill="hold">
                                          <p:stCondLst>
                                            <p:cond delay="499"/>
                                          </p:stCondLst>
                                        </p:cTn>
                                        <p:tgtEl>
                                          <p:spTgt spid="1127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6388"/>
            <a:ext cx="8229600" cy="854075"/>
          </a:xfrm>
        </p:spPr>
        <p:txBody>
          <a:bodyPr/>
          <a:lstStyle/>
          <a:p>
            <a:r>
              <a:rPr lang="en-US" dirty="0"/>
              <a:t>Power-flow Analysis Equations</a:t>
            </a:r>
          </a:p>
        </p:txBody>
      </p:sp>
      <p:sp>
        <p:nvSpPr>
          <p:cNvPr id="11275" name="Text Box 30"/>
          <p:cNvSpPr txBox="1">
            <a:spLocks noChangeArrowheads="1"/>
          </p:cNvSpPr>
          <p:nvPr/>
        </p:nvSpPr>
        <p:spPr bwMode="auto">
          <a:xfrm>
            <a:off x="8153400" y="5534025"/>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rgbClr val="99CC00"/>
                </a:solidFill>
              </a:rPr>
              <a:t>(6)</a:t>
            </a:r>
          </a:p>
        </p:txBody>
      </p:sp>
      <p:graphicFrame>
        <p:nvGraphicFramePr>
          <p:cNvPr id="12" name="Object 4"/>
          <p:cNvGraphicFramePr>
            <a:graphicFrameLocks noGrp="1" noChangeAspect="1"/>
          </p:cNvGraphicFramePr>
          <p:nvPr>
            <p:extLst>
              <p:ext uri="{D42A27DB-BD31-4B8C-83A1-F6EECF244321}">
                <p14:modId xmlns:p14="http://schemas.microsoft.com/office/powerpoint/2010/main" val="3543497222"/>
              </p:ext>
            </p:extLst>
          </p:nvPr>
        </p:nvGraphicFramePr>
        <p:xfrm>
          <a:off x="228600" y="1373188"/>
          <a:ext cx="7985126" cy="723900"/>
        </p:xfrm>
        <a:graphic>
          <a:graphicData uri="http://schemas.openxmlformats.org/presentationml/2006/ole">
            <mc:AlternateContent xmlns:mc="http://schemas.openxmlformats.org/markup-compatibility/2006">
              <mc:Choice xmlns:v="urn:schemas-microsoft-com:vml" Requires="v">
                <p:oleObj spid="_x0000_s31846" name="Equation" r:id="rId3" imgW="3327120" imgH="304560" progId="Equation.DSMT4">
                  <p:embed/>
                </p:oleObj>
              </mc:Choice>
              <mc:Fallback>
                <p:oleObj name="Equation" r:id="rId3" imgW="3327120" imgH="304560" progId="Equation.DSMT4">
                  <p:embed/>
                  <p:pic>
                    <p:nvPicPr>
                      <p:cNvPr id="0" name=""/>
                      <p:cNvPicPr>
                        <a:picLocks noGrp="1" noChangeAspect="1" noChangeArrowheads="1"/>
                      </p:cNvPicPr>
                      <p:nvPr/>
                    </p:nvPicPr>
                    <p:blipFill>
                      <a:blip r:embed="rId4"/>
                      <a:srcRect/>
                      <a:stretch>
                        <a:fillRect/>
                      </a:stretch>
                    </p:blipFill>
                    <p:spPr bwMode="auto">
                      <a:xfrm>
                        <a:off x="228600" y="1373188"/>
                        <a:ext cx="7985126" cy="723900"/>
                      </a:xfrm>
                      <a:prstGeom prst="rect">
                        <a:avLst/>
                      </a:prstGeom>
                      <a:noFill/>
                      <a:ln>
                        <a:noFill/>
                      </a:ln>
                      <a:effec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81441854"/>
              </p:ext>
            </p:extLst>
          </p:nvPr>
        </p:nvGraphicFramePr>
        <p:xfrm>
          <a:off x="282575" y="2049463"/>
          <a:ext cx="7512050" cy="939800"/>
        </p:xfrm>
        <a:graphic>
          <a:graphicData uri="http://schemas.openxmlformats.org/presentationml/2006/ole">
            <mc:AlternateContent xmlns:mc="http://schemas.openxmlformats.org/markup-compatibility/2006">
              <mc:Choice xmlns:v="urn:schemas-microsoft-com:vml" Requires="v">
                <p:oleObj spid="_x0000_s31847" name="Equation" r:id="rId5" imgW="7924680" imgH="990360" progId="Equation.DSMT4">
                  <p:embed/>
                </p:oleObj>
              </mc:Choice>
              <mc:Fallback>
                <p:oleObj name="Equation" r:id="rId5" imgW="7924680" imgH="990360" progId="Equation.DSMT4">
                  <p:embed/>
                  <p:pic>
                    <p:nvPicPr>
                      <p:cNvPr id="0" name="Object 2"/>
                      <p:cNvPicPr>
                        <a:picLocks noChangeAspect="1" noChangeArrowheads="1"/>
                      </p:cNvPicPr>
                      <p:nvPr/>
                    </p:nvPicPr>
                    <p:blipFill>
                      <a:blip r:embed="rId6"/>
                      <a:srcRect/>
                      <a:stretch>
                        <a:fillRect/>
                      </a:stretch>
                    </p:blipFill>
                    <p:spPr bwMode="auto">
                      <a:xfrm>
                        <a:off x="282575" y="2049463"/>
                        <a:ext cx="7512050" cy="939800"/>
                      </a:xfrm>
                      <a:prstGeom prst="rect">
                        <a:avLst/>
                      </a:prstGeom>
                      <a:noFill/>
                      <a:ln>
                        <a:noFill/>
                      </a:ln>
                      <a:effec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3400229964"/>
              </p:ext>
            </p:extLst>
          </p:nvPr>
        </p:nvGraphicFramePr>
        <p:xfrm>
          <a:off x="228600" y="3017994"/>
          <a:ext cx="6019800" cy="915291"/>
        </p:xfrm>
        <a:graphic>
          <a:graphicData uri="http://schemas.openxmlformats.org/presentationml/2006/ole">
            <mc:AlternateContent xmlns:mc="http://schemas.openxmlformats.org/markup-compatibility/2006">
              <mc:Choice xmlns:v="urn:schemas-microsoft-com:vml" Requires="v">
                <p:oleObj spid="_x0000_s31848" name="Equation" r:id="rId7" imgW="6514920" imgH="990360" progId="Equation.DSMT4">
                  <p:embed/>
                </p:oleObj>
              </mc:Choice>
              <mc:Fallback>
                <p:oleObj name="Equation" r:id="rId7" imgW="6514920" imgH="990360" progId="Equation.DSMT4">
                  <p:embed/>
                  <p:pic>
                    <p:nvPicPr>
                      <p:cNvPr id="0" name="Object 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8600" y="3017994"/>
                        <a:ext cx="6019800" cy="915291"/>
                      </a:xfrm>
                      <a:prstGeom prst="rect">
                        <a:avLst/>
                      </a:prstGeom>
                      <a:noFill/>
                      <a:ln>
                        <a:noFill/>
                      </a:ln>
                      <a:effec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1252362801"/>
              </p:ext>
            </p:extLst>
          </p:nvPr>
        </p:nvGraphicFramePr>
        <p:xfrm>
          <a:off x="228600" y="4114800"/>
          <a:ext cx="6849035" cy="2438400"/>
        </p:xfrm>
        <a:graphic>
          <a:graphicData uri="http://schemas.openxmlformats.org/presentationml/2006/ole">
            <mc:AlternateContent xmlns:mc="http://schemas.openxmlformats.org/markup-compatibility/2006">
              <mc:Choice xmlns:v="urn:schemas-microsoft-com:vml" Requires="v">
                <p:oleObj spid="_x0000_s31849" name="Equation" r:id="rId9" imgW="7277040" imgH="2590560" progId="Equation.DSMT4">
                  <p:embed/>
                </p:oleObj>
              </mc:Choice>
              <mc:Fallback>
                <p:oleObj name="Equation" r:id="rId9" imgW="7277040" imgH="2590560" progId="Equation.DSMT4">
                  <p:embed/>
                  <p:pic>
                    <p:nvPicPr>
                      <p:cNvPr id="0" name="Object 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28600" y="4114800"/>
                        <a:ext cx="6849035" cy="24384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75788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 calcmode="lin" valueType="num">
                                      <p:cBhvr additive="base">
                                        <p:cTn id="20" dur="500" fill="hold"/>
                                        <p:tgtEl>
                                          <p:spTgt spid="3"/>
                                        </p:tgtEl>
                                        <p:attrNameLst>
                                          <p:attrName>ppt_x</p:attrName>
                                        </p:attrNameLst>
                                      </p:cBhvr>
                                      <p:tavLst>
                                        <p:tav tm="0">
                                          <p:val>
                                            <p:strVal val="#ppt_x"/>
                                          </p:val>
                                        </p:tav>
                                        <p:tav tm="100000">
                                          <p:val>
                                            <p:strVal val="#ppt_x"/>
                                          </p:val>
                                        </p:tav>
                                      </p:tavLst>
                                    </p:anim>
                                    <p:anim calcmode="lin" valueType="num">
                                      <p:cBhvr additive="base">
                                        <p:cTn id="21"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4"/>
                                        </p:tgtEl>
                                        <p:attrNameLst>
                                          <p:attrName>style.visibility</p:attrName>
                                        </p:attrNameLst>
                                      </p:cBhvr>
                                      <p:to>
                                        <p:strVal val="visible"/>
                                      </p:to>
                                    </p:set>
                                    <p:animEffect transition="in" filter="fade">
                                      <p:cBhvr>
                                        <p:cTn id="26" dur="1000"/>
                                        <p:tgtEl>
                                          <p:spTgt spid="4"/>
                                        </p:tgtEl>
                                      </p:cBhvr>
                                    </p:animEffect>
                                    <p:anim calcmode="lin" valueType="num">
                                      <p:cBhvr>
                                        <p:cTn id="27" dur="1000" fill="hold"/>
                                        <p:tgtEl>
                                          <p:spTgt spid="4"/>
                                        </p:tgtEl>
                                        <p:attrNameLst>
                                          <p:attrName>ppt_x</p:attrName>
                                        </p:attrNameLst>
                                      </p:cBhvr>
                                      <p:tavLst>
                                        <p:tav tm="0">
                                          <p:val>
                                            <p:strVal val="#ppt_x"/>
                                          </p:val>
                                        </p:tav>
                                        <p:tav tm="100000">
                                          <p:val>
                                            <p:strVal val="#ppt_x"/>
                                          </p:val>
                                        </p:tav>
                                      </p:tavLst>
                                    </p:anim>
                                    <p:anim calcmode="lin" valueType="num">
                                      <p:cBhvr>
                                        <p:cTn id="28"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6388"/>
            <a:ext cx="8229600" cy="854075"/>
          </a:xfrm>
        </p:spPr>
        <p:txBody>
          <a:bodyPr/>
          <a:lstStyle/>
          <a:p>
            <a:r>
              <a:rPr lang="en-US" dirty="0"/>
              <a:t>Power-flow Analysis Equations</a:t>
            </a:r>
          </a:p>
        </p:txBody>
      </p:sp>
      <p:sp>
        <p:nvSpPr>
          <p:cNvPr id="11275" name="Text Box 30"/>
          <p:cNvSpPr txBox="1">
            <a:spLocks noChangeArrowheads="1"/>
          </p:cNvSpPr>
          <p:nvPr/>
        </p:nvSpPr>
        <p:spPr bwMode="auto">
          <a:xfrm>
            <a:off x="8153400" y="5534025"/>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rgbClr val="99CC00"/>
                </a:solidFill>
              </a:rPr>
              <a:t>(6)</a:t>
            </a:r>
          </a:p>
        </p:txBody>
      </p:sp>
      <p:graphicFrame>
        <p:nvGraphicFramePr>
          <p:cNvPr id="4" name="Object 3"/>
          <p:cNvGraphicFramePr>
            <a:graphicFrameLocks noChangeAspect="1"/>
          </p:cNvGraphicFramePr>
          <p:nvPr>
            <p:extLst>
              <p:ext uri="{D42A27DB-BD31-4B8C-83A1-F6EECF244321}">
                <p14:modId xmlns:p14="http://schemas.microsoft.com/office/powerpoint/2010/main" val="3490325817"/>
              </p:ext>
            </p:extLst>
          </p:nvPr>
        </p:nvGraphicFramePr>
        <p:xfrm>
          <a:off x="533400" y="1685926"/>
          <a:ext cx="6019800" cy="1723332"/>
        </p:xfrm>
        <a:graphic>
          <a:graphicData uri="http://schemas.openxmlformats.org/presentationml/2006/ole">
            <mc:AlternateContent xmlns:mc="http://schemas.openxmlformats.org/markup-compatibility/2006">
              <mc:Choice xmlns:v="urn:schemas-microsoft-com:vml" Requires="v">
                <p:oleObj spid="_x0000_s35891" name="Equation" r:id="rId3" imgW="7277040" imgH="2082600" progId="Equation.DSMT4">
                  <p:embed/>
                </p:oleObj>
              </mc:Choice>
              <mc:Fallback>
                <p:oleObj name="Equation" r:id="rId3" imgW="7277040" imgH="2082600" progId="Equation.DSMT4">
                  <p:embed/>
                  <p:pic>
                    <p:nvPicPr>
                      <p:cNvPr id="0" name=""/>
                      <p:cNvPicPr>
                        <a:picLocks noChangeAspect="1" noChangeArrowheads="1"/>
                      </p:cNvPicPr>
                      <p:nvPr/>
                    </p:nvPicPr>
                    <p:blipFill>
                      <a:blip r:embed="rId4"/>
                      <a:srcRect/>
                      <a:stretch>
                        <a:fillRect/>
                      </a:stretch>
                    </p:blipFill>
                    <p:spPr bwMode="auto">
                      <a:xfrm>
                        <a:off x="533400" y="1685926"/>
                        <a:ext cx="6019800" cy="1723332"/>
                      </a:xfrm>
                      <a:prstGeom prst="rect">
                        <a:avLst/>
                      </a:prstGeom>
                      <a:noFill/>
                      <a:ln>
                        <a:noFill/>
                      </a:ln>
                      <a:effec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3191187775"/>
              </p:ext>
            </p:extLst>
          </p:nvPr>
        </p:nvGraphicFramePr>
        <p:xfrm>
          <a:off x="152400" y="3657600"/>
          <a:ext cx="6400800" cy="2641262"/>
        </p:xfrm>
        <a:graphic>
          <a:graphicData uri="http://schemas.openxmlformats.org/presentationml/2006/ole">
            <mc:AlternateContent xmlns:mc="http://schemas.openxmlformats.org/markup-compatibility/2006">
              <mc:Choice xmlns:v="urn:schemas-microsoft-com:vml" Requires="v">
                <p:oleObj spid="_x0000_s35892" name="Equation" r:id="rId5" imgW="7632360" imgH="3149280" progId="Equation.DSMT4">
                  <p:embed/>
                </p:oleObj>
              </mc:Choice>
              <mc:Fallback>
                <p:oleObj name="Equation" r:id="rId5" imgW="7632360" imgH="3149280" progId="Equation.DSMT4">
                  <p:embed/>
                  <p:pic>
                    <p:nvPicPr>
                      <p:cNvPr id="0" name="Object 2"/>
                      <p:cNvPicPr>
                        <a:picLocks noChangeAspect="1" noChangeArrowheads="1"/>
                      </p:cNvPicPr>
                      <p:nvPr/>
                    </p:nvPicPr>
                    <p:blipFill>
                      <a:blip r:embed="rId6"/>
                      <a:srcRect/>
                      <a:stretch>
                        <a:fillRect/>
                      </a:stretch>
                    </p:blipFill>
                    <p:spPr bwMode="auto">
                      <a:xfrm>
                        <a:off x="152400" y="3657600"/>
                        <a:ext cx="6400800" cy="2641262"/>
                      </a:xfrm>
                      <a:prstGeom prst="rect">
                        <a:avLst/>
                      </a:prstGeom>
                      <a:noFill/>
                      <a:ln>
                        <a:noFill/>
                      </a:ln>
                      <a:effectLst/>
                    </p:spPr>
                  </p:pic>
                </p:oleObj>
              </mc:Fallback>
            </mc:AlternateContent>
          </a:graphicData>
        </a:graphic>
      </p:graphicFrame>
      <p:pic>
        <p:nvPicPr>
          <p:cNvPr id="35854" name="Picture 14"/>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70687" y="1543843"/>
            <a:ext cx="1878013" cy="1884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8077200" y="3243540"/>
            <a:ext cx="304800" cy="369332"/>
          </a:xfrm>
          <a:prstGeom prst="rect">
            <a:avLst/>
          </a:prstGeom>
          <a:solidFill>
            <a:srgbClr val="FFFFCC"/>
          </a:solidFill>
        </p:spPr>
        <p:txBody>
          <a:bodyPr wrap="square" rtlCol="0">
            <a:spAutoFit/>
          </a:bodyPr>
          <a:lstStyle/>
          <a:p>
            <a:pPr algn="ctr"/>
            <a:r>
              <a:rPr lang="en-US" b="1" dirty="0">
                <a:latin typeface="Times New Roman" pitchFamily="18" charset="0"/>
                <a:cs typeface="Times New Roman" pitchFamily="18" charset="0"/>
              </a:rPr>
              <a:t>G</a:t>
            </a:r>
          </a:p>
        </p:txBody>
      </p:sp>
      <p:sp>
        <p:nvSpPr>
          <p:cNvPr id="13" name="TextBox 12"/>
          <p:cNvSpPr txBox="1"/>
          <p:nvPr/>
        </p:nvSpPr>
        <p:spPr>
          <a:xfrm>
            <a:off x="6629400" y="2057400"/>
            <a:ext cx="351160" cy="369332"/>
          </a:xfrm>
          <a:prstGeom prst="rect">
            <a:avLst/>
          </a:prstGeom>
          <a:solidFill>
            <a:srgbClr val="FFFFCC"/>
          </a:solidFill>
        </p:spPr>
        <p:txBody>
          <a:bodyPr wrap="square" rtlCol="0">
            <a:spAutoFit/>
          </a:bodyPr>
          <a:lstStyle/>
          <a:p>
            <a:pPr algn="ctr"/>
            <a:r>
              <a:rPr lang="en-US" b="1" dirty="0">
                <a:latin typeface="Times New Roman" pitchFamily="18" charset="0"/>
                <a:cs typeface="Times New Roman" pitchFamily="18" charset="0"/>
              </a:rPr>
              <a:t>B</a:t>
            </a:r>
          </a:p>
        </p:txBody>
      </p:sp>
      <p:sp>
        <p:nvSpPr>
          <p:cNvPr id="14" name="TextBox 13"/>
          <p:cNvSpPr txBox="1"/>
          <p:nvPr/>
        </p:nvSpPr>
        <p:spPr>
          <a:xfrm>
            <a:off x="8267700" y="1872734"/>
            <a:ext cx="228600" cy="369332"/>
          </a:xfrm>
          <a:prstGeom prst="rect">
            <a:avLst/>
          </a:prstGeom>
          <a:solidFill>
            <a:srgbClr val="FFFFCC"/>
          </a:solidFill>
        </p:spPr>
        <p:txBody>
          <a:bodyPr wrap="square" rtlCol="0">
            <a:spAutoFit/>
          </a:bodyPr>
          <a:lstStyle/>
          <a:p>
            <a:pPr algn="ctr"/>
            <a:r>
              <a:rPr lang="en-US" b="1" dirty="0">
                <a:latin typeface="Times New Roman" pitchFamily="18" charset="0"/>
                <a:cs typeface="Times New Roman" pitchFamily="18" charset="0"/>
              </a:rPr>
              <a:t>Y</a:t>
            </a:r>
          </a:p>
        </p:txBody>
      </p:sp>
      <p:sp>
        <p:nvSpPr>
          <p:cNvPr id="15" name="TextBox 14"/>
          <p:cNvSpPr txBox="1"/>
          <p:nvPr/>
        </p:nvSpPr>
        <p:spPr>
          <a:xfrm>
            <a:off x="7363564" y="2301358"/>
            <a:ext cx="304800" cy="369332"/>
          </a:xfrm>
          <a:prstGeom prst="rect">
            <a:avLst/>
          </a:prstGeom>
          <a:solidFill>
            <a:srgbClr val="FFFFCC"/>
          </a:solidFill>
        </p:spPr>
        <p:txBody>
          <a:bodyPr wrap="square" rtlCol="0">
            <a:spAutoFit/>
          </a:bodyPr>
          <a:lstStyle/>
          <a:p>
            <a:pPr algn="ct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2017824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animEffect transition="in" filter="barn(inVertical)">
                                      <p:cBhvr>
                                        <p:cTn id="14" dur="500"/>
                                        <p:tgtEl>
                                          <p:spTgt spid="15"/>
                                        </p:tgtEl>
                                      </p:cBhvr>
                                    </p:animEffect>
                                  </p:childTnLst>
                                </p:cTn>
                              </p:par>
                              <p:par>
                                <p:cTn id="15" presetID="16" presetClass="entr" presetSubtype="21" fill="hold" grpId="0" nodeType="with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barn(inVertical)">
                                      <p:cBhvr>
                                        <p:cTn id="20" dur="500"/>
                                        <p:tgtEl>
                                          <p:spTgt spid="14"/>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barn(inVertical)">
                                      <p:cBhvr>
                                        <p:cTn id="2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3" grpId="0" animBg="1"/>
      <p:bldP spid="14" grpId="0" animBg="1"/>
      <p:bldP spid="1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306388"/>
            <a:ext cx="8229600" cy="854075"/>
          </a:xfrm>
        </p:spPr>
        <p:txBody>
          <a:bodyPr/>
          <a:lstStyle/>
          <a:p>
            <a:r>
              <a:rPr lang="en-US" dirty="0"/>
              <a:t>Non-Linear – Newton Raphson Solution</a:t>
            </a:r>
          </a:p>
        </p:txBody>
      </p:sp>
      <p:graphicFrame>
        <p:nvGraphicFramePr>
          <p:cNvPr id="14" name="Object 13"/>
          <p:cNvGraphicFramePr>
            <a:graphicFrameLocks noChangeAspect="1"/>
          </p:cNvGraphicFramePr>
          <p:nvPr>
            <p:extLst>
              <p:ext uri="{D42A27DB-BD31-4B8C-83A1-F6EECF244321}">
                <p14:modId xmlns:p14="http://schemas.microsoft.com/office/powerpoint/2010/main" val="4097971560"/>
              </p:ext>
            </p:extLst>
          </p:nvPr>
        </p:nvGraphicFramePr>
        <p:xfrm>
          <a:off x="86833" y="1377285"/>
          <a:ext cx="1751776" cy="2362200"/>
        </p:xfrm>
        <a:graphic>
          <a:graphicData uri="http://schemas.openxmlformats.org/presentationml/2006/ole">
            <mc:AlternateContent xmlns:mc="http://schemas.openxmlformats.org/markup-compatibility/2006">
              <mc:Choice xmlns:v="urn:schemas-microsoft-com:vml" Requires="v">
                <p:oleObj spid="_x0000_s33845" name="Equation" r:id="rId3" imgW="2336760" imgH="3149280" progId="Equation.DSMT4">
                  <p:embed/>
                </p:oleObj>
              </mc:Choice>
              <mc:Fallback>
                <p:oleObj name="Equation" r:id="rId3" imgW="2336760" imgH="3149280" progId="Equation.DSMT4">
                  <p:embed/>
                  <p:pic>
                    <p:nvPicPr>
                      <p:cNvPr id="0" name=""/>
                      <p:cNvPicPr>
                        <a:picLocks noChangeAspect="1" noChangeArrowheads="1"/>
                      </p:cNvPicPr>
                      <p:nvPr/>
                    </p:nvPicPr>
                    <p:blipFill>
                      <a:blip r:embed="rId4"/>
                      <a:srcRect/>
                      <a:stretch>
                        <a:fillRect/>
                      </a:stretch>
                    </p:blipFill>
                    <p:spPr bwMode="auto">
                      <a:xfrm>
                        <a:off x="86833" y="1377285"/>
                        <a:ext cx="1751776" cy="2362200"/>
                      </a:xfrm>
                      <a:prstGeom prst="rect">
                        <a:avLst/>
                      </a:prstGeom>
                      <a:solidFill>
                        <a:srgbClr val="0070C0"/>
                      </a:solidFill>
                      <a:ln>
                        <a:noFill/>
                      </a:ln>
                    </p:spPr>
                  </p:pic>
                </p:oleObj>
              </mc:Fallback>
            </mc:AlternateContent>
          </a:graphicData>
        </a:graphic>
      </p:graphicFrame>
      <p:pic>
        <p:nvPicPr>
          <p:cNvPr id="3380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87780" y="1370197"/>
            <a:ext cx="6903408"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5" name="Object 4"/>
          <p:cNvGraphicFramePr>
            <a:graphicFrameLocks noChangeAspect="1"/>
          </p:cNvGraphicFramePr>
          <p:nvPr>
            <p:extLst>
              <p:ext uri="{D42A27DB-BD31-4B8C-83A1-F6EECF244321}">
                <p14:modId xmlns:p14="http://schemas.microsoft.com/office/powerpoint/2010/main" val="848378055"/>
              </p:ext>
            </p:extLst>
          </p:nvPr>
        </p:nvGraphicFramePr>
        <p:xfrm>
          <a:off x="76200" y="3886200"/>
          <a:ext cx="3004615" cy="2362200"/>
        </p:xfrm>
        <a:graphic>
          <a:graphicData uri="http://schemas.openxmlformats.org/presentationml/2006/ole">
            <mc:AlternateContent xmlns:mc="http://schemas.openxmlformats.org/markup-compatibility/2006">
              <mc:Choice xmlns:v="urn:schemas-microsoft-com:vml" Requires="v">
                <p:oleObj spid="_x0000_s33846" name="Equation" r:id="rId6" imgW="3974760" imgH="3124080" progId="Equation.DSMT4">
                  <p:embed/>
                </p:oleObj>
              </mc:Choice>
              <mc:Fallback>
                <p:oleObj name="Equation" r:id="rId6" imgW="3974760" imgH="3124080" progId="Equation.DSMT4">
                  <p:embed/>
                  <p:pic>
                    <p:nvPicPr>
                      <p:cNvPr id="0" name="Object 8"/>
                      <p:cNvPicPr>
                        <a:picLocks noChangeAspect="1" noChangeArrowheads="1"/>
                      </p:cNvPicPr>
                      <p:nvPr/>
                    </p:nvPicPr>
                    <p:blipFill>
                      <a:blip r:embed="rId7"/>
                      <a:srcRect/>
                      <a:stretch>
                        <a:fillRect/>
                      </a:stretch>
                    </p:blipFill>
                    <p:spPr bwMode="auto">
                      <a:xfrm>
                        <a:off x="76200" y="3886200"/>
                        <a:ext cx="3004615" cy="2362200"/>
                      </a:xfrm>
                      <a:prstGeom prst="rect">
                        <a:avLst/>
                      </a:prstGeom>
                      <a:solidFill>
                        <a:srgbClr val="0070C0"/>
                      </a:solidFill>
                      <a:ln>
                        <a:noFill/>
                      </a:ln>
                    </p:spPr>
                  </p:pic>
                </p:oleObj>
              </mc:Fallback>
            </mc:AlternateContent>
          </a:graphicData>
        </a:graphic>
      </p:graphicFrame>
      <p:pic>
        <p:nvPicPr>
          <p:cNvPr id="33802" name="Picture 1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733800" y="4852988"/>
            <a:ext cx="4824413" cy="1600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1002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3801"/>
                                        </p:tgtEl>
                                        <p:attrNameLst>
                                          <p:attrName>style.visibility</p:attrName>
                                        </p:attrNameLst>
                                      </p:cBhvr>
                                      <p:to>
                                        <p:strVal val="visible"/>
                                      </p:to>
                                    </p:set>
                                    <p:anim calcmode="lin" valueType="num">
                                      <p:cBhvr additive="base">
                                        <p:cTn id="7" dur="500" fill="hold"/>
                                        <p:tgtEl>
                                          <p:spTgt spid="33801"/>
                                        </p:tgtEl>
                                        <p:attrNameLst>
                                          <p:attrName>ppt_x</p:attrName>
                                        </p:attrNameLst>
                                      </p:cBhvr>
                                      <p:tavLst>
                                        <p:tav tm="0">
                                          <p:val>
                                            <p:strVal val="#ppt_x"/>
                                          </p:val>
                                        </p:tav>
                                        <p:tav tm="100000">
                                          <p:val>
                                            <p:strVal val="#ppt_x"/>
                                          </p:val>
                                        </p:tav>
                                      </p:tavLst>
                                    </p:anim>
                                    <p:anim calcmode="lin" valueType="num">
                                      <p:cBhvr additive="base">
                                        <p:cTn id="8" dur="500" fill="hold"/>
                                        <p:tgtEl>
                                          <p:spTgt spid="3380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33802"/>
                                        </p:tgtEl>
                                        <p:attrNameLst>
                                          <p:attrName>style.visibility</p:attrName>
                                        </p:attrNameLst>
                                      </p:cBhvr>
                                      <p:to>
                                        <p:strVal val="visible"/>
                                      </p:to>
                                    </p:set>
                                    <p:animEffect transition="in" filter="fade">
                                      <p:cBhvr>
                                        <p:cTn id="13" dur="1000"/>
                                        <p:tgtEl>
                                          <p:spTgt spid="33802"/>
                                        </p:tgtEl>
                                      </p:cBhvr>
                                    </p:animEffect>
                                    <p:anim calcmode="lin" valueType="num">
                                      <p:cBhvr>
                                        <p:cTn id="14" dur="1000" fill="hold"/>
                                        <p:tgtEl>
                                          <p:spTgt spid="33802"/>
                                        </p:tgtEl>
                                        <p:attrNameLst>
                                          <p:attrName>ppt_x</p:attrName>
                                        </p:attrNameLst>
                                      </p:cBhvr>
                                      <p:tavLst>
                                        <p:tav tm="0">
                                          <p:val>
                                            <p:strVal val="#ppt_x"/>
                                          </p:val>
                                        </p:tav>
                                        <p:tav tm="100000">
                                          <p:val>
                                            <p:strVal val="#ppt_x"/>
                                          </p:val>
                                        </p:tav>
                                      </p:tavLst>
                                    </p:anim>
                                    <p:anim calcmode="lin" valueType="num">
                                      <p:cBhvr>
                                        <p:cTn id="15" dur="1000" fill="hold"/>
                                        <p:tgtEl>
                                          <p:spTgt spid="3380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Information from power-flow studies</a:t>
            </a:r>
          </a:p>
        </p:txBody>
      </p:sp>
      <p:sp>
        <p:nvSpPr>
          <p:cNvPr id="3" name="Rectangle 2"/>
          <p:cNvSpPr/>
          <p:nvPr/>
        </p:nvSpPr>
        <p:spPr>
          <a:xfrm>
            <a:off x="228600" y="2895600"/>
            <a:ext cx="7239000" cy="3077766"/>
          </a:xfrm>
          <a:prstGeom prst="rect">
            <a:avLst/>
          </a:prstGeom>
        </p:spPr>
        <p:txBody>
          <a:bodyPr wrap="square">
            <a:spAutoFit/>
          </a:bodyPr>
          <a:lstStyle/>
          <a:p>
            <a:r>
              <a:rPr lang="en-US" dirty="0">
                <a:solidFill>
                  <a:srgbClr val="FFFF00"/>
                </a:solidFill>
              </a:rPr>
              <a:t>The basic information contained in the load-flow output is:</a:t>
            </a:r>
          </a:p>
          <a:p>
            <a:pPr marL="285750" indent="-285750">
              <a:spcBef>
                <a:spcPts val="1200"/>
              </a:spcBef>
              <a:buFont typeface="Arial" pitchFamily="34" charset="0"/>
              <a:buChar char="•"/>
            </a:pPr>
            <a:r>
              <a:rPr lang="en-US" dirty="0">
                <a:solidFill>
                  <a:srgbClr val="FFFF00"/>
                </a:solidFill>
              </a:rPr>
              <a:t>All bus voltage magnitudes and phase angles w.r.t the slack bus.</a:t>
            </a:r>
          </a:p>
          <a:p>
            <a:pPr marL="285750" indent="-285750">
              <a:spcBef>
                <a:spcPts val="1200"/>
              </a:spcBef>
              <a:buFont typeface="Arial" pitchFamily="34" charset="0"/>
              <a:buChar char="•"/>
            </a:pPr>
            <a:r>
              <a:rPr lang="en-US" dirty="0">
                <a:solidFill>
                  <a:srgbClr val="FFFF00"/>
                </a:solidFill>
              </a:rPr>
              <a:t>All bus active and reactive power injections.</a:t>
            </a:r>
          </a:p>
          <a:p>
            <a:pPr marL="285750" indent="-285750">
              <a:spcBef>
                <a:spcPts val="1200"/>
              </a:spcBef>
              <a:buFont typeface="Arial" pitchFamily="34" charset="0"/>
              <a:buChar char="•"/>
            </a:pPr>
            <a:r>
              <a:rPr lang="en-US" dirty="0">
                <a:solidFill>
                  <a:srgbClr val="FFFF00"/>
                </a:solidFill>
              </a:rPr>
              <a:t>All line sending- and receiving-end complex power flows.</a:t>
            </a:r>
          </a:p>
          <a:p>
            <a:pPr marL="285750" indent="-285750">
              <a:spcBef>
                <a:spcPts val="1200"/>
              </a:spcBef>
              <a:buFont typeface="Arial" pitchFamily="34" charset="0"/>
              <a:buChar char="•"/>
            </a:pPr>
            <a:r>
              <a:rPr lang="en-US" dirty="0">
                <a:solidFill>
                  <a:srgbClr val="FFFF00"/>
                </a:solidFill>
              </a:rPr>
              <a:t>Individual line losses can be deduced by subtracting receiving-end complex Power from sending-end complex power.</a:t>
            </a:r>
          </a:p>
          <a:p>
            <a:pPr marL="285750" indent="-285750">
              <a:spcBef>
                <a:spcPts val="1200"/>
              </a:spcBef>
              <a:buFont typeface="Arial" pitchFamily="34" charset="0"/>
              <a:buChar char="•"/>
            </a:pPr>
            <a:r>
              <a:rPr lang="en-US" dirty="0">
                <a:solidFill>
                  <a:srgbClr val="FFFF00"/>
                </a:solidFill>
              </a:rPr>
              <a:t>Total system losses – deduced by summing complex power at all loads and generators and subtracting the totals.</a:t>
            </a:r>
          </a:p>
        </p:txBody>
      </p:sp>
      <p:pic>
        <p:nvPicPr>
          <p:cNvPr id="368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80688" y="953723"/>
            <a:ext cx="2743200" cy="1941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6542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457200" y="306388"/>
            <a:ext cx="8229600" cy="854075"/>
          </a:xfrm>
        </p:spPr>
        <p:txBody>
          <a:bodyPr/>
          <a:lstStyle/>
          <a:p>
            <a:r>
              <a:rPr lang="en-US" dirty="0"/>
              <a:t>Information From Power-flow Studies</a:t>
            </a:r>
          </a:p>
        </p:txBody>
      </p:sp>
      <p:sp>
        <p:nvSpPr>
          <p:cNvPr id="27651" name="TextBox 2"/>
          <p:cNvSpPr txBox="1">
            <a:spLocks noChangeArrowheads="1"/>
          </p:cNvSpPr>
          <p:nvPr/>
        </p:nvSpPr>
        <p:spPr bwMode="auto">
          <a:xfrm>
            <a:off x="304800" y="1600200"/>
            <a:ext cx="5334000" cy="18825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dirty="0">
                <a:solidFill>
                  <a:srgbClr val="FFFF00"/>
                </a:solidFill>
              </a:rPr>
              <a:t>The </a:t>
            </a:r>
            <a:r>
              <a:rPr lang="en-US" dirty="0">
                <a:solidFill>
                  <a:srgbClr val="FFC000"/>
                </a:solidFill>
              </a:rPr>
              <a:t>most important information </a:t>
            </a:r>
            <a:r>
              <a:rPr lang="en-US" dirty="0">
                <a:solidFill>
                  <a:srgbClr val="FFFF00"/>
                </a:solidFill>
              </a:rPr>
              <a:t>obtained from the load-flow is the system </a:t>
            </a:r>
            <a:r>
              <a:rPr lang="en-US" dirty="0">
                <a:solidFill>
                  <a:srgbClr val="FFC000"/>
                </a:solidFill>
              </a:rPr>
              <a:t>voltage profile</a:t>
            </a:r>
            <a:r>
              <a:rPr lang="en-US" dirty="0">
                <a:solidFill>
                  <a:srgbClr val="FFFF00"/>
                </a:solidFill>
              </a:rPr>
              <a:t>.</a:t>
            </a:r>
          </a:p>
          <a:p>
            <a:pPr eaLnBrk="1" hangingPunct="1">
              <a:spcAft>
                <a:spcPts val="1000"/>
              </a:spcAft>
            </a:pPr>
            <a:endParaRPr lang="en-US" dirty="0">
              <a:solidFill>
                <a:srgbClr val="FFFF00"/>
              </a:solidFill>
            </a:endParaRPr>
          </a:p>
          <a:p>
            <a:pPr eaLnBrk="1" hangingPunct="1">
              <a:spcAft>
                <a:spcPts val="1000"/>
              </a:spcAft>
            </a:pPr>
            <a:r>
              <a:rPr lang="en-US" dirty="0">
                <a:solidFill>
                  <a:srgbClr val="FFFF00"/>
                </a:solidFill>
              </a:rPr>
              <a:t>A power-flow program can be set up to provide alerts if the voltage at any given bus exceeds, for instance, </a:t>
            </a:r>
            <a:r>
              <a:rPr lang="en-US" dirty="0">
                <a:solidFill>
                  <a:srgbClr val="FFFF00"/>
                </a:solidFill>
                <a:sym typeface="Symbol" pitchFamily="18" charset="2"/>
              </a:rPr>
              <a:t>5% of the nominal value</a:t>
            </a:r>
          </a:p>
        </p:txBody>
      </p:sp>
      <p:sp>
        <p:nvSpPr>
          <p:cNvPr id="2" name="Rectangle 1"/>
          <p:cNvSpPr/>
          <p:nvPr/>
        </p:nvSpPr>
        <p:spPr>
          <a:xfrm>
            <a:off x="3886200" y="3482767"/>
            <a:ext cx="3733800" cy="646331"/>
          </a:xfrm>
          <a:prstGeom prst="rect">
            <a:avLst/>
          </a:prstGeom>
        </p:spPr>
        <p:txBody>
          <a:bodyPr wrap="square">
            <a:spAutoFit/>
          </a:bodyPr>
          <a:lstStyle/>
          <a:p>
            <a:pPr marL="403225" indent="-403225" eaLnBrk="1" hangingPunct="1">
              <a:spcAft>
                <a:spcPts val="1000"/>
              </a:spcAft>
            </a:pPr>
            <a:r>
              <a:rPr lang="en-US" dirty="0">
                <a:solidFill>
                  <a:srgbClr val="FFFF00"/>
                </a:solidFill>
                <a:sym typeface="Wingdings" pitchFamily="2" charset="2"/>
              </a:rPr>
              <a:t> </a:t>
            </a:r>
            <a:r>
              <a:rPr lang="en-US" dirty="0">
                <a:solidFill>
                  <a:srgbClr val="FFFF00"/>
                </a:solidFill>
                <a:sym typeface="Symbol" pitchFamily="18" charset="2"/>
              </a:rPr>
              <a:t>such voltage variations may indicate problems…</a:t>
            </a:r>
          </a:p>
        </p:txBody>
      </p:sp>
      <p:sp>
        <p:nvSpPr>
          <p:cNvPr id="7" name="Rectangle 6"/>
          <p:cNvSpPr/>
          <p:nvPr/>
        </p:nvSpPr>
        <p:spPr>
          <a:xfrm>
            <a:off x="264762" y="4419600"/>
            <a:ext cx="8422038" cy="1631216"/>
          </a:xfrm>
          <a:prstGeom prst="rect">
            <a:avLst/>
          </a:prstGeom>
        </p:spPr>
        <p:txBody>
          <a:bodyPr wrap="square">
            <a:spAutoFit/>
          </a:bodyPr>
          <a:lstStyle/>
          <a:p>
            <a:pPr marL="285750" indent="-285750">
              <a:spcBef>
                <a:spcPts val="1200"/>
              </a:spcBef>
              <a:buFont typeface="Arial" pitchFamily="34" charset="0"/>
              <a:buChar char="•"/>
            </a:pPr>
            <a:r>
              <a:rPr lang="en-US" dirty="0">
                <a:solidFill>
                  <a:srgbClr val="FFFF00"/>
                </a:solidFill>
              </a:rPr>
              <a:t>If │V│ varies greatly over the system, large reactive flows will result; this, in turn, will lead to increased real power losses and, in extreme cases, an increased likelihood of voltage collapse. </a:t>
            </a:r>
          </a:p>
          <a:p>
            <a:pPr marL="285750" indent="-285750">
              <a:spcBef>
                <a:spcPts val="1200"/>
              </a:spcBef>
              <a:buFont typeface="Arial" pitchFamily="34" charset="0"/>
              <a:buChar char="•"/>
            </a:pPr>
            <a:r>
              <a:rPr lang="en-US" dirty="0">
                <a:solidFill>
                  <a:srgbClr val="FFFF00"/>
                </a:solidFill>
              </a:rPr>
              <a:t>When a particular bus has an unacceptably low voltage, the usual practice is to install capacitor banks in order to provide reactive compensation to the load.</a:t>
            </a:r>
          </a:p>
        </p:txBody>
      </p:sp>
      <p:pic>
        <p:nvPicPr>
          <p:cNvPr id="27658" name="Picture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72200" y="1255713"/>
            <a:ext cx="2743200" cy="194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0" end="0"/>
                                            </p:txEl>
                                          </p:spTgt>
                                        </p:tgtEl>
                                        <p:attrNameLst>
                                          <p:attrName>style.visibility</p:attrName>
                                        </p:attrNameLst>
                                      </p:cBhvr>
                                      <p:to>
                                        <p:strVal val="visible"/>
                                      </p:to>
                                    </p:set>
                                    <p:animEffect transition="in" filter="fade">
                                      <p:cBhvr>
                                        <p:cTn id="14" dur="1000"/>
                                        <p:tgtEl>
                                          <p:spTgt spid="7">
                                            <p:txEl>
                                              <p:pRg st="0" end="0"/>
                                            </p:txEl>
                                          </p:spTgt>
                                        </p:tgtEl>
                                      </p:cBhvr>
                                    </p:animEffect>
                                    <p:anim calcmode="lin" valueType="num">
                                      <p:cBhvr>
                                        <p:cTn id="15"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7">
                                            <p:txEl>
                                              <p:pRg st="1" end="1"/>
                                            </p:txEl>
                                          </p:spTgt>
                                        </p:tgtEl>
                                        <p:attrNameLst>
                                          <p:attrName>style.visibility</p:attrName>
                                        </p:attrNameLst>
                                      </p:cBhvr>
                                      <p:to>
                                        <p:strVal val="visible"/>
                                      </p:to>
                                    </p:set>
                                    <p:anim calcmode="lin" valueType="num">
                                      <p:cBhvr additive="base">
                                        <p:cTn id="21"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ctrTitle"/>
          </p:nvPr>
        </p:nvSpPr>
        <p:spPr/>
        <p:txBody>
          <a:bodyPr/>
          <a:lstStyle/>
          <a:p>
            <a:r>
              <a:rPr lang="en-US" dirty="0"/>
              <a:t>Introduction</a:t>
            </a:r>
          </a:p>
        </p:txBody>
      </p:sp>
      <p:sp>
        <p:nvSpPr>
          <p:cNvPr id="3075" name="TextBox 2"/>
          <p:cNvSpPr txBox="1">
            <a:spLocks noChangeArrowheads="1"/>
          </p:cNvSpPr>
          <p:nvPr/>
        </p:nvSpPr>
        <p:spPr bwMode="auto">
          <a:xfrm>
            <a:off x="381000" y="1584325"/>
            <a:ext cx="8534400" cy="1236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sz="2200" dirty="0">
                <a:solidFill>
                  <a:srgbClr val="FFFF00"/>
                </a:solidFill>
              </a:rPr>
              <a:t>We seek to analyze the power system </a:t>
            </a:r>
            <a:r>
              <a:rPr lang="en-US" sz="2200" b="1" dirty="0">
                <a:solidFill>
                  <a:srgbClr val="FF5050"/>
                </a:solidFill>
              </a:rPr>
              <a:t>performance</a:t>
            </a:r>
            <a:r>
              <a:rPr lang="en-US" sz="2200" dirty="0">
                <a:solidFill>
                  <a:srgbClr val="FFFF00"/>
                </a:solidFill>
              </a:rPr>
              <a:t> under steady </a:t>
            </a:r>
            <a:r>
              <a:rPr lang="en-US" sz="2200" b="1" dirty="0">
                <a:solidFill>
                  <a:srgbClr val="FF5050"/>
                </a:solidFill>
              </a:rPr>
              <a:t>state conditions</a:t>
            </a:r>
            <a:r>
              <a:rPr lang="en-US" sz="2200" dirty="0">
                <a:solidFill>
                  <a:srgbClr val="FFFF00"/>
                </a:solidFill>
              </a:rPr>
              <a:t>.</a:t>
            </a:r>
          </a:p>
          <a:p>
            <a:pPr eaLnBrk="1" hangingPunct="1">
              <a:spcAft>
                <a:spcPts val="1000"/>
              </a:spcAft>
            </a:pPr>
            <a:endParaRPr lang="en-US" sz="2200" dirty="0">
              <a:solidFill>
                <a:srgbClr val="FFFF00"/>
              </a:solidFill>
            </a:endParaRPr>
          </a:p>
        </p:txBody>
      </p:sp>
      <p:sp>
        <p:nvSpPr>
          <p:cNvPr id="2" name="Rectangle 1"/>
          <p:cNvSpPr>
            <a:spLocks noChangeArrowheads="1"/>
          </p:cNvSpPr>
          <p:nvPr/>
        </p:nvSpPr>
        <p:spPr bwMode="auto">
          <a:xfrm>
            <a:off x="381000" y="2590800"/>
            <a:ext cx="8458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spcAft>
                <a:spcPts val="1000"/>
              </a:spcAft>
            </a:pPr>
            <a:r>
              <a:rPr lang="en-US" dirty="0">
                <a:solidFill>
                  <a:srgbClr val="FFFF00"/>
                </a:solidFill>
              </a:rPr>
              <a:t>The analysis in normal steady-state operation is called a </a:t>
            </a:r>
            <a:r>
              <a:rPr lang="en-US" b="1" dirty="0">
                <a:solidFill>
                  <a:schemeClr val="bg1"/>
                </a:solidFill>
              </a:rPr>
              <a:t>power-flow study </a:t>
            </a:r>
            <a:r>
              <a:rPr lang="en-US" dirty="0">
                <a:solidFill>
                  <a:srgbClr val="FFFF00"/>
                </a:solidFill>
              </a:rPr>
              <a:t>(</a:t>
            </a:r>
            <a:r>
              <a:rPr lang="en-US" b="1" dirty="0">
                <a:solidFill>
                  <a:schemeClr val="bg1"/>
                </a:solidFill>
              </a:rPr>
              <a:t>load-flow study</a:t>
            </a:r>
            <a:r>
              <a:rPr lang="en-US" dirty="0">
                <a:solidFill>
                  <a:srgbClr val="FFFF00"/>
                </a:solidFill>
              </a:rPr>
              <a:t>) and it targets on determining the </a:t>
            </a:r>
            <a:r>
              <a:rPr lang="en-US" b="1" dirty="0">
                <a:solidFill>
                  <a:srgbClr val="FF5050"/>
                </a:solidFill>
              </a:rPr>
              <a:t>Voltages</a:t>
            </a:r>
            <a:r>
              <a:rPr lang="en-US" dirty="0">
                <a:solidFill>
                  <a:srgbClr val="FFFF00"/>
                </a:solidFill>
              </a:rPr>
              <a:t>, </a:t>
            </a:r>
            <a:r>
              <a:rPr lang="en-US" b="1" dirty="0">
                <a:solidFill>
                  <a:srgbClr val="FF5050"/>
                </a:solidFill>
              </a:rPr>
              <a:t>Currents</a:t>
            </a:r>
            <a:r>
              <a:rPr lang="en-US" dirty="0">
                <a:solidFill>
                  <a:srgbClr val="FFFF00"/>
                </a:solidFill>
              </a:rPr>
              <a:t>, and </a:t>
            </a:r>
            <a:r>
              <a:rPr lang="en-US" b="1" dirty="0">
                <a:solidFill>
                  <a:srgbClr val="FF5050"/>
                </a:solidFill>
              </a:rPr>
              <a:t>Real</a:t>
            </a:r>
            <a:r>
              <a:rPr lang="en-US" dirty="0">
                <a:solidFill>
                  <a:srgbClr val="FFFF00"/>
                </a:solidFill>
              </a:rPr>
              <a:t> and </a:t>
            </a:r>
            <a:r>
              <a:rPr lang="en-US" b="1" dirty="0">
                <a:solidFill>
                  <a:srgbClr val="FF5050"/>
                </a:solidFill>
              </a:rPr>
              <a:t>Reactive Power Flows </a:t>
            </a:r>
            <a:r>
              <a:rPr lang="en-US" dirty="0">
                <a:solidFill>
                  <a:srgbClr val="FFFF00"/>
                </a:solidFill>
              </a:rPr>
              <a:t>in a system under specified generation and  load conditions.</a:t>
            </a:r>
          </a:p>
        </p:txBody>
      </p:sp>
      <p:sp>
        <p:nvSpPr>
          <p:cNvPr id="4" name="Rectangle 3"/>
          <p:cNvSpPr/>
          <p:nvPr/>
        </p:nvSpPr>
        <p:spPr>
          <a:xfrm>
            <a:off x="381000" y="3839441"/>
            <a:ext cx="7696200" cy="1179513"/>
          </a:xfrm>
          <a:prstGeom prst="rect">
            <a:avLst/>
          </a:prstGeom>
        </p:spPr>
        <p:txBody>
          <a:bodyPr>
            <a:spAutoFit/>
          </a:bodyPr>
          <a:lstStyle/>
          <a:p>
            <a:pPr>
              <a:spcAft>
                <a:spcPts val="1000"/>
              </a:spcAft>
              <a:defRPr/>
            </a:pPr>
            <a:r>
              <a:rPr lang="en-US" dirty="0">
                <a:solidFill>
                  <a:srgbClr val="FFFF00"/>
                </a:solidFill>
              </a:rPr>
              <a:t>At each bus, We </a:t>
            </a:r>
            <a:r>
              <a:rPr lang="en-US" dirty="0">
                <a:solidFill>
                  <a:schemeClr val="bg1"/>
                </a:solidFill>
              </a:rPr>
              <a:t>make an assumption </a:t>
            </a:r>
            <a:r>
              <a:rPr lang="en-US" dirty="0">
                <a:solidFill>
                  <a:srgbClr val="FFFF00"/>
                </a:solidFill>
              </a:rPr>
              <a:t>about either </a:t>
            </a:r>
          </a:p>
          <a:p>
            <a:pPr marL="285750" indent="-285750">
              <a:spcAft>
                <a:spcPts val="1000"/>
              </a:spcAft>
              <a:buFont typeface="Arial" pitchFamily="34" charset="0"/>
              <a:buChar char="•"/>
              <a:defRPr/>
            </a:pPr>
            <a:r>
              <a:rPr lang="en-US" dirty="0">
                <a:solidFill>
                  <a:srgbClr val="FFFF00"/>
                </a:solidFill>
              </a:rPr>
              <a:t>a </a:t>
            </a:r>
            <a:r>
              <a:rPr lang="en-US" b="1" dirty="0">
                <a:solidFill>
                  <a:srgbClr val="FF5050"/>
                </a:solidFill>
              </a:rPr>
              <a:t>Voltage</a:t>
            </a:r>
            <a:r>
              <a:rPr lang="en-US" dirty="0">
                <a:solidFill>
                  <a:srgbClr val="FFFF00"/>
                </a:solidFill>
              </a:rPr>
              <a:t> at a bus or </a:t>
            </a:r>
          </a:p>
          <a:p>
            <a:pPr marL="285750" indent="-285750">
              <a:spcAft>
                <a:spcPts val="1000"/>
              </a:spcAft>
              <a:buFont typeface="Arial" pitchFamily="34" charset="0"/>
              <a:buChar char="•"/>
              <a:defRPr/>
            </a:pPr>
            <a:r>
              <a:rPr lang="en-US" dirty="0">
                <a:solidFill>
                  <a:srgbClr val="FFFF00"/>
                </a:solidFill>
              </a:rPr>
              <a:t>the </a:t>
            </a:r>
            <a:r>
              <a:rPr lang="en-US" b="1" dirty="0">
                <a:solidFill>
                  <a:srgbClr val="FF5050"/>
                </a:solidFill>
              </a:rPr>
              <a:t>Power</a:t>
            </a:r>
            <a:r>
              <a:rPr lang="en-US" dirty="0">
                <a:solidFill>
                  <a:srgbClr val="FFFF00"/>
                </a:solidFill>
              </a:rPr>
              <a:t> being supplied to the bus </a:t>
            </a:r>
          </a:p>
        </p:txBody>
      </p:sp>
      <p:sp>
        <p:nvSpPr>
          <p:cNvPr id="5" name="Rectangle 4"/>
          <p:cNvSpPr/>
          <p:nvPr/>
        </p:nvSpPr>
        <p:spPr>
          <a:xfrm>
            <a:off x="381000" y="5066071"/>
            <a:ext cx="7848600" cy="1179513"/>
          </a:xfrm>
          <a:prstGeom prst="rect">
            <a:avLst/>
          </a:prstGeom>
        </p:spPr>
        <p:txBody>
          <a:bodyPr>
            <a:spAutoFit/>
          </a:bodyPr>
          <a:lstStyle/>
          <a:p>
            <a:pPr>
              <a:spcAft>
                <a:spcPts val="1000"/>
              </a:spcAft>
              <a:defRPr/>
            </a:pPr>
            <a:r>
              <a:rPr lang="en-US" dirty="0">
                <a:solidFill>
                  <a:srgbClr val="FFFF00"/>
                </a:solidFill>
              </a:rPr>
              <a:t>Then determine</a:t>
            </a:r>
          </a:p>
          <a:p>
            <a:pPr marL="285750" indent="-285750">
              <a:spcAft>
                <a:spcPts val="1000"/>
              </a:spcAft>
              <a:buFont typeface="Arial" pitchFamily="34" charset="0"/>
              <a:buChar char="•"/>
              <a:defRPr/>
            </a:pPr>
            <a:r>
              <a:rPr lang="en-US" dirty="0">
                <a:solidFill>
                  <a:srgbClr val="FFFF00"/>
                </a:solidFill>
              </a:rPr>
              <a:t>Bus voltage magnitude and phase angles </a:t>
            </a:r>
          </a:p>
          <a:p>
            <a:pPr marL="285750" indent="-285750">
              <a:spcAft>
                <a:spcPts val="1000"/>
              </a:spcAft>
              <a:buFont typeface="Arial" pitchFamily="34" charset="0"/>
              <a:buChar char="•"/>
              <a:defRPr/>
            </a:pPr>
            <a:r>
              <a:rPr lang="en-US" dirty="0">
                <a:solidFill>
                  <a:srgbClr val="FFFF00"/>
                </a:solidFill>
              </a:rPr>
              <a:t>Line currents, etc. that would result</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72014" y="3790949"/>
            <a:ext cx="2623154" cy="1652587"/>
          </a:xfrm>
          <a:prstGeom prst="rect">
            <a:avLst/>
          </a:prstGeom>
          <a:solidFill>
            <a:schemeClr val="bg1"/>
          </a:solidFill>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p:txBody>
          <a:bodyPr/>
          <a:lstStyle/>
          <a:p>
            <a:r>
              <a:rPr lang="en-US" dirty="0"/>
              <a:t>Basics for Power-flow Studies.</a:t>
            </a:r>
          </a:p>
        </p:txBody>
      </p:sp>
      <p:sp>
        <p:nvSpPr>
          <p:cNvPr id="3" name="TextBox 2"/>
          <p:cNvSpPr txBox="1">
            <a:spLocks noChangeArrowheads="1"/>
          </p:cNvSpPr>
          <p:nvPr/>
        </p:nvSpPr>
        <p:spPr bwMode="auto">
          <a:xfrm>
            <a:off x="381000" y="1584325"/>
            <a:ext cx="8534400" cy="4154488"/>
          </a:xfrm>
          <a:prstGeom prst="rect">
            <a:avLst/>
          </a:prstGeom>
          <a:noFill/>
          <a:ln w="9525">
            <a:noFill/>
            <a:miter lim="800000"/>
            <a:headEnd/>
            <a:tailEnd/>
          </a:ln>
        </p:spPr>
        <p:txBody>
          <a:bodyPr>
            <a:spAutoFit/>
          </a:bodyPr>
          <a:lstStyle/>
          <a:p>
            <a:pPr>
              <a:spcAft>
                <a:spcPts val="0"/>
              </a:spcAft>
              <a:defRPr/>
            </a:pPr>
            <a:r>
              <a:rPr lang="en-US" dirty="0">
                <a:solidFill>
                  <a:srgbClr val="FFFF00"/>
                </a:solidFill>
              </a:rPr>
              <a:t>The </a:t>
            </a:r>
            <a:r>
              <a:rPr lang="en-US" b="1" dirty="0">
                <a:solidFill>
                  <a:srgbClr val="FF5050"/>
                </a:solidFill>
              </a:rPr>
              <a:t>way ahead</a:t>
            </a:r>
            <a:r>
              <a:rPr lang="en-US" dirty="0">
                <a:solidFill>
                  <a:srgbClr val="FFFF00"/>
                </a:solidFill>
              </a:rPr>
              <a:t>…. to find the power-flow solution via iteration: </a:t>
            </a:r>
          </a:p>
          <a:p>
            <a:pPr marL="342900" indent="-342900">
              <a:spcBef>
                <a:spcPts val="1200"/>
              </a:spcBef>
              <a:spcAft>
                <a:spcPts val="0"/>
              </a:spcAft>
              <a:buFontTx/>
              <a:buAutoNum type="arabicPeriod"/>
              <a:defRPr/>
            </a:pPr>
            <a:r>
              <a:rPr lang="en-US" dirty="0">
                <a:solidFill>
                  <a:srgbClr val="FFFF00"/>
                </a:solidFill>
              </a:rPr>
              <a:t>Create a bus admittance matrix  </a:t>
            </a:r>
            <a:r>
              <a:rPr lang="en-US" b="1" dirty="0" err="1">
                <a:solidFill>
                  <a:srgbClr val="FF5050"/>
                </a:solidFill>
              </a:rPr>
              <a:t>Y</a:t>
            </a:r>
            <a:r>
              <a:rPr lang="en-US" b="1" baseline="-25000" dirty="0" err="1">
                <a:solidFill>
                  <a:srgbClr val="FF5050"/>
                </a:solidFill>
              </a:rPr>
              <a:t>bus</a:t>
            </a:r>
            <a:r>
              <a:rPr lang="en-US" dirty="0">
                <a:solidFill>
                  <a:srgbClr val="FFFF00"/>
                </a:solidFill>
              </a:rPr>
              <a:t> for the power system;</a:t>
            </a:r>
          </a:p>
          <a:p>
            <a:pPr marL="342900" indent="-342900">
              <a:spcBef>
                <a:spcPts val="1200"/>
              </a:spcBef>
              <a:spcAft>
                <a:spcPts val="0"/>
              </a:spcAft>
              <a:buFontTx/>
              <a:buAutoNum type="arabicPeriod"/>
              <a:defRPr/>
            </a:pPr>
            <a:r>
              <a:rPr lang="en-US" dirty="0">
                <a:solidFill>
                  <a:srgbClr val="FFFF00"/>
                </a:solidFill>
              </a:rPr>
              <a:t>Make an </a:t>
            </a:r>
            <a:r>
              <a:rPr lang="en-US" b="1" dirty="0">
                <a:solidFill>
                  <a:srgbClr val="FF5050"/>
                </a:solidFill>
              </a:rPr>
              <a:t>initial estimate </a:t>
            </a:r>
            <a:r>
              <a:rPr lang="en-US" dirty="0">
                <a:solidFill>
                  <a:srgbClr val="FFFF00"/>
                </a:solidFill>
              </a:rPr>
              <a:t>for the voltages at each bus in the system;</a:t>
            </a:r>
          </a:p>
          <a:p>
            <a:pPr marL="342900" indent="-342900">
              <a:spcBef>
                <a:spcPts val="1200"/>
              </a:spcBef>
              <a:spcAft>
                <a:spcPts val="0"/>
              </a:spcAft>
              <a:buFontTx/>
              <a:buAutoNum type="arabicPeriod"/>
              <a:defRPr/>
            </a:pPr>
            <a:r>
              <a:rPr lang="en-US" b="1" dirty="0">
                <a:solidFill>
                  <a:srgbClr val="FF5050"/>
                </a:solidFill>
              </a:rPr>
              <a:t>Iterate</a:t>
            </a:r>
            <a:r>
              <a:rPr lang="en-US" dirty="0">
                <a:solidFill>
                  <a:srgbClr val="FFFF00"/>
                </a:solidFill>
              </a:rPr>
              <a:t> to </a:t>
            </a:r>
            <a:r>
              <a:rPr lang="en-US" b="1" dirty="0">
                <a:solidFill>
                  <a:srgbClr val="FF5050"/>
                </a:solidFill>
              </a:rPr>
              <a:t>find conditions </a:t>
            </a:r>
            <a:r>
              <a:rPr lang="en-US" dirty="0">
                <a:solidFill>
                  <a:srgbClr val="FFFF00"/>
                </a:solidFill>
              </a:rPr>
              <a:t>that </a:t>
            </a:r>
            <a:r>
              <a:rPr lang="en-US" b="1" dirty="0">
                <a:solidFill>
                  <a:srgbClr val="FF5050"/>
                </a:solidFill>
              </a:rPr>
              <a:t>satisfy</a:t>
            </a:r>
            <a:r>
              <a:rPr lang="en-US" b="1" dirty="0">
                <a:solidFill>
                  <a:srgbClr val="FF0000"/>
                </a:solidFill>
              </a:rPr>
              <a:t> </a:t>
            </a:r>
            <a:r>
              <a:rPr lang="en-US" dirty="0">
                <a:solidFill>
                  <a:srgbClr val="FFFF00"/>
                </a:solidFill>
              </a:rPr>
              <a:t>the system’s load flow equations. </a:t>
            </a:r>
          </a:p>
          <a:p>
            <a:pPr marL="800100" lvl="1" indent="-228600">
              <a:spcBef>
                <a:spcPts val="1200"/>
              </a:spcBef>
              <a:spcAft>
                <a:spcPts val="0"/>
              </a:spcAft>
              <a:buFont typeface="Arial" pitchFamily="34" charset="0"/>
              <a:buChar char="•"/>
              <a:defRPr/>
            </a:pPr>
            <a:r>
              <a:rPr lang="en-US" sz="1600" dirty="0">
                <a:solidFill>
                  <a:srgbClr val="FFFF00"/>
                </a:solidFill>
              </a:rPr>
              <a:t>Update the voltage estimate for each bus (one at a time), based on the estimates for the voltages and power flows at every other bus and the values of the bus admittance matrix.</a:t>
            </a:r>
          </a:p>
          <a:p>
            <a:pPr marL="800100" lvl="1" indent="-228600">
              <a:spcBef>
                <a:spcPts val="1200"/>
              </a:spcBef>
              <a:spcAft>
                <a:spcPts val="0"/>
              </a:spcAft>
              <a:buFont typeface="Arial" pitchFamily="34" charset="0"/>
              <a:buChar char="•"/>
              <a:defRPr/>
            </a:pPr>
            <a:r>
              <a:rPr lang="en-US" sz="1600" dirty="0">
                <a:solidFill>
                  <a:srgbClr val="FFFF00"/>
                </a:solidFill>
              </a:rPr>
              <a:t>Since the voltage at a given bus depends on the voltages at all of the other busses in the system (which are just estimates), the updated voltage will not be correct. However, it will usually be closer to the answer than the original guess.</a:t>
            </a:r>
          </a:p>
          <a:p>
            <a:pPr marL="342900" indent="-342900">
              <a:spcBef>
                <a:spcPts val="1200"/>
              </a:spcBef>
              <a:spcAft>
                <a:spcPts val="0"/>
              </a:spcAft>
              <a:buFontTx/>
              <a:buAutoNum type="arabicPeriod"/>
              <a:defRPr/>
            </a:pPr>
            <a:r>
              <a:rPr lang="en-US" dirty="0">
                <a:solidFill>
                  <a:srgbClr val="FFFF00"/>
                </a:solidFill>
              </a:rPr>
              <a:t>Repeat this process to make the voltages at each bus approaching the correct answers to </a:t>
            </a:r>
            <a:r>
              <a:rPr lang="en-US" b="1" dirty="0">
                <a:solidFill>
                  <a:srgbClr val="FF5050"/>
                </a:solidFill>
              </a:rPr>
              <a:t>within a set tolerance </a:t>
            </a:r>
            <a:r>
              <a:rPr lang="en-US" dirty="0">
                <a:solidFill>
                  <a:srgbClr val="FFFF00"/>
                </a:solidFill>
              </a:rPr>
              <a:t>level…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42"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1000"/>
                                        <p:tgtEl>
                                          <p:spTgt spid="3">
                                            <p:txEl>
                                              <p:pRg st="4" end="4"/>
                                            </p:txEl>
                                          </p:spTgt>
                                        </p:tgtEl>
                                      </p:cBhvr>
                                    </p:animEffect>
                                    <p:anim calcmode="lin" valueType="num">
                                      <p:cBhvr>
                                        <p:cTn id="2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1000"/>
                                        <p:tgtEl>
                                          <p:spTgt spid="3">
                                            <p:txEl>
                                              <p:pRg st="5" end="5"/>
                                            </p:txEl>
                                          </p:spTgt>
                                        </p:tgtEl>
                                      </p:cBhvr>
                                    </p:animEffect>
                                    <p:anim calcmode="lin" valueType="num">
                                      <p:cBhvr>
                                        <p:cTn id="3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42"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anim calcmode="lin" valueType="num">
                                      <p:cBhvr>
                                        <p:cTn id="3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685800"/>
            <a:ext cx="1743075"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122" name="Title 1"/>
          <p:cNvSpPr>
            <a:spLocks noGrp="1"/>
          </p:cNvSpPr>
          <p:nvPr>
            <p:ph type="ctrTitle"/>
          </p:nvPr>
        </p:nvSpPr>
        <p:spPr/>
        <p:txBody>
          <a:bodyPr/>
          <a:lstStyle/>
          <a:p>
            <a:r>
              <a:rPr lang="en-US" dirty="0"/>
              <a:t>Basics for power-flow studies</a:t>
            </a:r>
          </a:p>
        </p:txBody>
      </p:sp>
      <p:sp>
        <p:nvSpPr>
          <p:cNvPr id="5123" name="TextBox 2"/>
          <p:cNvSpPr txBox="1">
            <a:spLocks noChangeArrowheads="1"/>
          </p:cNvSpPr>
          <p:nvPr/>
        </p:nvSpPr>
        <p:spPr bwMode="auto">
          <a:xfrm>
            <a:off x="228600" y="2030412"/>
            <a:ext cx="8534400" cy="429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defRPr/>
            </a:pPr>
            <a:r>
              <a:rPr lang="en-US" dirty="0">
                <a:solidFill>
                  <a:srgbClr val="FFFF00"/>
                </a:solidFill>
              </a:rPr>
              <a:t>The equations used to update the estimates differ for each of 3 bus types.</a:t>
            </a:r>
          </a:p>
          <a:p>
            <a:pPr marL="342900" indent="-342900" eaLnBrk="1" hangingPunct="1">
              <a:spcAft>
                <a:spcPts val="1000"/>
              </a:spcAft>
              <a:buFontTx/>
              <a:buAutoNum type="arabicPeriod"/>
              <a:defRPr/>
            </a:pPr>
            <a:r>
              <a:rPr lang="en-US" dirty="0">
                <a:solidFill>
                  <a:schemeClr val="bg1"/>
                </a:solidFill>
              </a:rPr>
              <a:t>Load bus (PQ bus) </a:t>
            </a:r>
            <a:r>
              <a:rPr lang="en-US" dirty="0">
                <a:solidFill>
                  <a:srgbClr val="FFFF00"/>
                </a:solidFill>
              </a:rPr>
              <a:t>– All buses not having a generator</a:t>
            </a:r>
          </a:p>
          <a:p>
            <a:pPr marL="571500" lvl="1" indent="-342900" eaLnBrk="1" hangingPunct="1">
              <a:spcAft>
                <a:spcPts val="1000"/>
              </a:spcAft>
              <a:buFont typeface="Arial" pitchFamily="34" charset="0"/>
              <a:buChar char="•"/>
              <a:defRPr/>
            </a:pPr>
            <a:r>
              <a:rPr lang="en-US" dirty="0">
                <a:solidFill>
                  <a:srgbClr val="FFFF00"/>
                </a:solidFill>
              </a:rPr>
              <a:t>Real and reactive power (</a:t>
            </a:r>
            <a:r>
              <a:rPr lang="en-US" b="1" dirty="0">
                <a:solidFill>
                  <a:srgbClr val="FF5050"/>
                </a:solidFill>
              </a:rPr>
              <a:t>P </a:t>
            </a:r>
            <a:r>
              <a:rPr lang="en-US" dirty="0">
                <a:solidFill>
                  <a:srgbClr val="FFFF00"/>
                </a:solidFill>
              </a:rPr>
              <a:t>and </a:t>
            </a:r>
            <a:r>
              <a:rPr lang="en-US" b="1" dirty="0">
                <a:solidFill>
                  <a:srgbClr val="FF5050"/>
                </a:solidFill>
              </a:rPr>
              <a:t>Q</a:t>
            </a:r>
            <a:r>
              <a:rPr lang="en-US" dirty="0">
                <a:solidFill>
                  <a:srgbClr val="FFFF00"/>
                </a:solidFill>
              </a:rPr>
              <a:t>)are specified </a:t>
            </a:r>
          </a:p>
          <a:p>
            <a:pPr marL="571500" lvl="1" indent="-342900" eaLnBrk="1" hangingPunct="1">
              <a:spcAft>
                <a:spcPts val="1000"/>
              </a:spcAft>
              <a:buFont typeface="Arial" pitchFamily="34" charset="0"/>
              <a:buChar char="•"/>
              <a:defRPr/>
            </a:pPr>
            <a:r>
              <a:rPr lang="en-US" dirty="0">
                <a:solidFill>
                  <a:srgbClr val="FFFF00"/>
                </a:solidFill>
              </a:rPr>
              <a:t>Bus voltage magnitude </a:t>
            </a:r>
            <a:r>
              <a:rPr lang="en-US" u="sng" dirty="0">
                <a:solidFill>
                  <a:srgbClr val="FFFF00"/>
                </a:solidFill>
              </a:rPr>
              <a:t>and</a:t>
            </a:r>
            <a:r>
              <a:rPr lang="en-US" dirty="0">
                <a:solidFill>
                  <a:srgbClr val="FFFF00"/>
                </a:solidFill>
              </a:rPr>
              <a:t> phase angle (</a:t>
            </a:r>
            <a:r>
              <a:rPr lang="en-US" b="1" dirty="0">
                <a:solidFill>
                  <a:srgbClr val="FF5050"/>
                </a:solidFill>
              </a:rPr>
              <a:t>V</a:t>
            </a:r>
            <a:r>
              <a:rPr lang="en-US" dirty="0">
                <a:solidFill>
                  <a:srgbClr val="FFFF00"/>
                </a:solidFill>
              </a:rPr>
              <a:t> and </a:t>
            </a:r>
            <a:r>
              <a:rPr lang="en-US" b="1" dirty="0">
                <a:solidFill>
                  <a:srgbClr val="FF5050"/>
                </a:solidFill>
                <a:latin typeface="Symbol" pitchFamily="18" charset="2"/>
              </a:rPr>
              <a:t>q</a:t>
            </a:r>
            <a:r>
              <a:rPr lang="en-US" dirty="0">
                <a:solidFill>
                  <a:srgbClr val="FFFF00"/>
                </a:solidFill>
              </a:rPr>
              <a:t>) will be calculated </a:t>
            </a:r>
          </a:p>
          <a:p>
            <a:pPr marL="571500" lvl="1" indent="-342900" eaLnBrk="1" hangingPunct="1">
              <a:spcAft>
                <a:spcPts val="1000"/>
              </a:spcAft>
              <a:buFont typeface="Arial" pitchFamily="34" charset="0"/>
              <a:buChar char="•"/>
              <a:defRPr/>
            </a:pPr>
            <a:r>
              <a:rPr lang="en-US" dirty="0">
                <a:solidFill>
                  <a:srgbClr val="FFFF00"/>
                </a:solidFill>
              </a:rPr>
              <a:t>Real and reactive powers supplied to a power system are defined to be positive </a:t>
            </a:r>
          </a:p>
          <a:p>
            <a:pPr marL="571500" lvl="1" indent="-342900" eaLnBrk="1" hangingPunct="1">
              <a:spcAft>
                <a:spcPts val="1000"/>
              </a:spcAft>
              <a:buFont typeface="Arial" pitchFamily="34" charset="0"/>
              <a:buChar char="•"/>
              <a:defRPr/>
            </a:pPr>
            <a:r>
              <a:rPr lang="en-US" dirty="0">
                <a:solidFill>
                  <a:srgbClr val="FFFF00"/>
                </a:solidFill>
              </a:rPr>
              <a:t>Powers consumed from the system are defined to be negative.</a:t>
            </a:r>
          </a:p>
          <a:p>
            <a:pPr eaLnBrk="1" hangingPunct="1">
              <a:spcAft>
                <a:spcPts val="1000"/>
              </a:spcAft>
              <a:defRPr/>
            </a:pPr>
            <a:r>
              <a:rPr lang="en-US" dirty="0">
                <a:solidFill>
                  <a:srgbClr val="FFFF00"/>
                </a:solidFill>
              </a:rPr>
              <a:t>2. </a:t>
            </a:r>
            <a:r>
              <a:rPr lang="en-US" dirty="0">
                <a:solidFill>
                  <a:schemeClr val="bg1"/>
                </a:solidFill>
              </a:rPr>
              <a:t>Generator bus (PV bus)</a:t>
            </a:r>
            <a:r>
              <a:rPr lang="en-US" dirty="0">
                <a:solidFill>
                  <a:srgbClr val="FFFF00"/>
                </a:solidFill>
              </a:rPr>
              <a:t> – </a:t>
            </a:r>
          </a:p>
          <a:p>
            <a:pPr marL="571500" lvl="1" indent="-342900" eaLnBrk="1" hangingPunct="1">
              <a:spcAft>
                <a:spcPts val="1000"/>
              </a:spcAft>
              <a:buFont typeface="Arial" pitchFamily="34" charset="0"/>
              <a:buChar char="•"/>
              <a:defRPr/>
            </a:pPr>
            <a:r>
              <a:rPr lang="en-US" dirty="0">
                <a:solidFill>
                  <a:srgbClr val="FFFF00"/>
                </a:solidFill>
              </a:rPr>
              <a:t>Voltage and real power supplied are specified</a:t>
            </a:r>
          </a:p>
          <a:p>
            <a:pPr marL="571500" lvl="1" indent="-342900" eaLnBrk="1" hangingPunct="1">
              <a:spcAft>
                <a:spcPts val="1000"/>
              </a:spcAft>
              <a:buFont typeface="Arial" pitchFamily="34" charset="0"/>
              <a:buChar char="•"/>
              <a:defRPr/>
            </a:pPr>
            <a:r>
              <a:rPr lang="en-US" dirty="0">
                <a:solidFill>
                  <a:srgbClr val="FFFF00"/>
                </a:solidFill>
              </a:rPr>
              <a:t>Bus phase angle (</a:t>
            </a:r>
            <a:r>
              <a:rPr lang="en-US" b="1" dirty="0">
                <a:solidFill>
                  <a:srgbClr val="FF5050"/>
                </a:solidFill>
                <a:latin typeface="Symbol" pitchFamily="18" charset="2"/>
              </a:rPr>
              <a:t>q</a:t>
            </a:r>
            <a:r>
              <a:rPr lang="en-US" dirty="0">
                <a:solidFill>
                  <a:srgbClr val="FFFF00"/>
                </a:solidFill>
              </a:rPr>
              <a:t>) will be calculated during iteration</a:t>
            </a:r>
          </a:p>
          <a:p>
            <a:pPr marL="571500" lvl="1" indent="-342900" eaLnBrk="1" hangingPunct="1">
              <a:spcAft>
                <a:spcPts val="1000"/>
              </a:spcAft>
              <a:buFont typeface="Arial" pitchFamily="34" charset="0"/>
              <a:buChar char="•"/>
              <a:defRPr/>
            </a:pPr>
            <a:r>
              <a:rPr lang="en-US" dirty="0">
                <a:solidFill>
                  <a:srgbClr val="FFFF00"/>
                </a:solidFill>
              </a:rPr>
              <a:t>Reactive power will be calculated after the case’s solution is found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123">
                                            <p:txEl>
                                              <p:pRg st="2" end="2"/>
                                            </p:txEl>
                                          </p:spTgt>
                                        </p:tgtEl>
                                        <p:attrNameLst>
                                          <p:attrName>style.visibility</p:attrName>
                                        </p:attrNameLst>
                                      </p:cBhvr>
                                      <p:to>
                                        <p:strVal val="visible"/>
                                      </p:to>
                                    </p:set>
                                    <p:anim calcmode="lin" valueType="num">
                                      <p:cBhvr additive="base">
                                        <p:cTn id="7" dur="500" fill="hold"/>
                                        <p:tgtEl>
                                          <p:spTgt spid="512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12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123">
                                            <p:txEl>
                                              <p:pRg st="3" end="3"/>
                                            </p:txEl>
                                          </p:spTgt>
                                        </p:tgtEl>
                                        <p:attrNameLst>
                                          <p:attrName>style.visibility</p:attrName>
                                        </p:attrNameLst>
                                      </p:cBhvr>
                                      <p:to>
                                        <p:strVal val="visible"/>
                                      </p:to>
                                    </p:set>
                                    <p:anim calcmode="lin" valueType="num">
                                      <p:cBhvr additive="base">
                                        <p:cTn id="13" dur="500" fill="hold"/>
                                        <p:tgtEl>
                                          <p:spTgt spid="512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12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123">
                                            <p:txEl>
                                              <p:pRg st="4" end="4"/>
                                            </p:txEl>
                                          </p:spTgt>
                                        </p:tgtEl>
                                        <p:attrNameLst>
                                          <p:attrName>style.visibility</p:attrName>
                                        </p:attrNameLst>
                                      </p:cBhvr>
                                      <p:to>
                                        <p:strVal val="visible"/>
                                      </p:to>
                                    </p:set>
                                    <p:anim calcmode="lin" valueType="num">
                                      <p:cBhvr additive="base">
                                        <p:cTn id="19" dur="500" fill="hold"/>
                                        <p:tgtEl>
                                          <p:spTgt spid="512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12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123">
                                            <p:txEl>
                                              <p:pRg st="5" end="5"/>
                                            </p:txEl>
                                          </p:spTgt>
                                        </p:tgtEl>
                                        <p:attrNameLst>
                                          <p:attrName>style.visibility</p:attrName>
                                        </p:attrNameLst>
                                      </p:cBhvr>
                                      <p:to>
                                        <p:strVal val="visible"/>
                                      </p:to>
                                    </p:set>
                                    <p:anim calcmode="lin" valueType="num">
                                      <p:cBhvr additive="base">
                                        <p:cTn id="25" dur="500" fill="hold"/>
                                        <p:tgtEl>
                                          <p:spTgt spid="512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12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123">
                                            <p:txEl>
                                              <p:pRg st="7" end="7"/>
                                            </p:txEl>
                                          </p:spTgt>
                                        </p:tgtEl>
                                        <p:attrNameLst>
                                          <p:attrName>style.visibility</p:attrName>
                                        </p:attrNameLst>
                                      </p:cBhvr>
                                      <p:to>
                                        <p:strVal val="visible"/>
                                      </p:to>
                                    </p:set>
                                    <p:anim calcmode="lin" valueType="num">
                                      <p:cBhvr additive="base">
                                        <p:cTn id="31" dur="500" fill="hold"/>
                                        <p:tgtEl>
                                          <p:spTgt spid="512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12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5123">
                                            <p:txEl>
                                              <p:pRg st="8" end="8"/>
                                            </p:txEl>
                                          </p:spTgt>
                                        </p:tgtEl>
                                        <p:attrNameLst>
                                          <p:attrName>style.visibility</p:attrName>
                                        </p:attrNameLst>
                                      </p:cBhvr>
                                      <p:to>
                                        <p:strVal val="visible"/>
                                      </p:to>
                                    </p:set>
                                    <p:anim calcmode="lin" valueType="num">
                                      <p:cBhvr additive="base">
                                        <p:cTn id="37" dur="500" fill="hold"/>
                                        <p:tgtEl>
                                          <p:spTgt spid="512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12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5123">
                                            <p:txEl>
                                              <p:pRg st="9" end="9"/>
                                            </p:txEl>
                                          </p:spTgt>
                                        </p:tgtEl>
                                        <p:attrNameLst>
                                          <p:attrName>style.visibility</p:attrName>
                                        </p:attrNameLst>
                                      </p:cBhvr>
                                      <p:to>
                                        <p:strVal val="visible"/>
                                      </p:to>
                                    </p:set>
                                    <p:anim calcmode="lin" valueType="num">
                                      <p:cBhvr additive="base">
                                        <p:cTn id="43" dur="500" fill="hold"/>
                                        <p:tgtEl>
                                          <p:spTgt spid="512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512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ctrTitle"/>
          </p:nvPr>
        </p:nvSpPr>
        <p:spPr/>
        <p:txBody>
          <a:bodyPr/>
          <a:lstStyle/>
          <a:p>
            <a:r>
              <a:rPr lang="en-US" dirty="0"/>
              <a:t>Basics for Power-flow Studies.</a:t>
            </a:r>
          </a:p>
        </p:txBody>
      </p:sp>
      <p:sp>
        <p:nvSpPr>
          <p:cNvPr id="6147" name="TextBox 2"/>
          <p:cNvSpPr txBox="1">
            <a:spLocks noChangeArrowheads="1"/>
          </p:cNvSpPr>
          <p:nvPr/>
        </p:nvSpPr>
        <p:spPr bwMode="auto">
          <a:xfrm>
            <a:off x="381000" y="2066272"/>
            <a:ext cx="8534400" cy="18620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3. </a:t>
            </a:r>
            <a:r>
              <a:rPr lang="en-US" dirty="0">
                <a:solidFill>
                  <a:schemeClr val="bg1"/>
                </a:solidFill>
              </a:rPr>
              <a:t>Slack bus (swing bus)</a:t>
            </a:r>
            <a:r>
              <a:rPr lang="en-US" dirty="0">
                <a:solidFill>
                  <a:srgbClr val="FFFF00"/>
                </a:solidFill>
              </a:rPr>
              <a:t> – </a:t>
            </a:r>
          </a:p>
          <a:p>
            <a:pPr marL="571500" lvl="1" indent="-342900" eaLnBrk="1" hangingPunct="1">
              <a:spcAft>
                <a:spcPts val="1000"/>
              </a:spcAft>
              <a:buFont typeface="Arial" pitchFamily="34" charset="0"/>
              <a:buChar char="•"/>
              <a:defRPr/>
            </a:pPr>
            <a:r>
              <a:rPr lang="en-US" dirty="0">
                <a:solidFill>
                  <a:srgbClr val="FFFF00"/>
                </a:solidFill>
              </a:rPr>
              <a:t>Special generator bus serving as the reference bus for the power system. </a:t>
            </a:r>
          </a:p>
          <a:p>
            <a:pPr marL="571500" lvl="1" indent="-342900" eaLnBrk="1" hangingPunct="1">
              <a:spcAft>
                <a:spcPts val="1000"/>
              </a:spcAft>
              <a:buFont typeface="Arial" pitchFamily="34" charset="0"/>
              <a:buChar char="•"/>
              <a:defRPr/>
            </a:pPr>
            <a:r>
              <a:rPr lang="en-US" dirty="0">
                <a:solidFill>
                  <a:srgbClr val="FFFF00"/>
                </a:solidFill>
              </a:rPr>
              <a:t>Voltage is fixed –  both magnitude and phase (for instance, 1</a:t>
            </a:r>
            <a:r>
              <a:rPr lang="en-US" dirty="0">
                <a:solidFill>
                  <a:srgbClr val="FFFF00"/>
                </a:solidFill>
                <a:sym typeface="Symbol" pitchFamily="18" charset="2"/>
              </a:rPr>
              <a:t>0</a:t>
            </a:r>
            <a:r>
              <a:rPr lang="en-US" dirty="0">
                <a:solidFill>
                  <a:srgbClr val="FFFF00"/>
                </a:solidFill>
              </a:rPr>
              <a:t>˚ </a:t>
            </a:r>
            <a:r>
              <a:rPr lang="en-US" dirty="0" err="1">
                <a:solidFill>
                  <a:srgbClr val="FFFF00"/>
                </a:solidFill>
              </a:rPr>
              <a:t>pu</a:t>
            </a:r>
            <a:r>
              <a:rPr lang="en-US" dirty="0">
                <a:solidFill>
                  <a:srgbClr val="FFFF00"/>
                </a:solidFill>
              </a:rPr>
              <a:t>). </a:t>
            </a:r>
          </a:p>
          <a:p>
            <a:pPr marL="571500" lvl="1" indent="-342900" eaLnBrk="1" hangingPunct="1">
              <a:spcAft>
                <a:spcPts val="1000"/>
              </a:spcAft>
              <a:buFont typeface="Arial" pitchFamily="34" charset="0"/>
              <a:buChar char="•"/>
              <a:defRPr/>
            </a:pPr>
            <a:r>
              <a:rPr lang="en-US" dirty="0">
                <a:solidFill>
                  <a:srgbClr val="FFFF00"/>
                </a:solidFill>
              </a:rPr>
              <a:t>Real and reactive powers are uncontrolled – supplies whatever real or reactive power is necessary to make the power flows in the system balance.</a:t>
            </a:r>
          </a:p>
        </p:txBody>
      </p:sp>
      <p:sp>
        <p:nvSpPr>
          <p:cNvPr id="6148" name="TextBox 3"/>
          <p:cNvSpPr txBox="1">
            <a:spLocks noChangeArrowheads="1"/>
          </p:cNvSpPr>
          <p:nvPr/>
        </p:nvSpPr>
        <p:spPr bwMode="auto">
          <a:xfrm>
            <a:off x="381000" y="3962400"/>
            <a:ext cx="8534400" cy="2821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Key Points:</a:t>
            </a:r>
          </a:p>
          <a:p>
            <a:pPr marL="285750" indent="-285750" eaLnBrk="1" hangingPunct="1">
              <a:spcAft>
                <a:spcPts val="1000"/>
              </a:spcAft>
              <a:buFont typeface="Arial" pitchFamily="34" charset="0"/>
              <a:buChar char="•"/>
            </a:pPr>
            <a:r>
              <a:rPr lang="en-US" dirty="0">
                <a:solidFill>
                  <a:srgbClr val="FFFF00"/>
                </a:solidFill>
              </a:rPr>
              <a:t>Voltage on a load bus (</a:t>
            </a:r>
            <a:r>
              <a:rPr lang="en-US" b="1" dirty="0">
                <a:solidFill>
                  <a:srgbClr val="FF5050"/>
                </a:solidFill>
              </a:rPr>
              <a:t>P-Q</a:t>
            </a:r>
            <a:r>
              <a:rPr lang="en-US" dirty="0">
                <a:solidFill>
                  <a:schemeClr val="bg1"/>
                </a:solidFill>
              </a:rPr>
              <a:t> bus</a:t>
            </a:r>
            <a:r>
              <a:rPr lang="en-US" dirty="0">
                <a:solidFill>
                  <a:srgbClr val="FFFF00"/>
                </a:solidFill>
              </a:rPr>
              <a:t>) changes as the load varies – </a:t>
            </a:r>
            <a:r>
              <a:rPr lang="en-US" dirty="0">
                <a:solidFill>
                  <a:schemeClr val="bg1"/>
                </a:solidFill>
              </a:rPr>
              <a:t>P</a:t>
            </a:r>
            <a:r>
              <a:rPr lang="en-US" dirty="0">
                <a:solidFill>
                  <a:srgbClr val="FFFF00"/>
                </a:solidFill>
              </a:rPr>
              <a:t> and </a:t>
            </a:r>
            <a:r>
              <a:rPr lang="en-US" dirty="0">
                <a:solidFill>
                  <a:schemeClr val="bg1"/>
                </a:solidFill>
              </a:rPr>
              <a:t>Q</a:t>
            </a:r>
            <a:r>
              <a:rPr lang="en-US" dirty="0">
                <a:solidFill>
                  <a:srgbClr val="FFFF00"/>
                </a:solidFill>
              </a:rPr>
              <a:t> are fixed, while V (magnitude and angle) vary with load conditions.</a:t>
            </a:r>
          </a:p>
          <a:p>
            <a:pPr marL="285750" indent="-285750" eaLnBrk="1" hangingPunct="1">
              <a:spcAft>
                <a:spcPts val="1000"/>
              </a:spcAft>
              <a:buFont typeface="Arial" pitchFamily="34" charset="0"/>
              <a:buChar char="•"/>
            </a:pPr>
            <a:r>
              <a:rPr lang="en-US" dirty="0">
                <a:solidFill>
                  <a:srgbClr val="FFFF00"/>
                </a:solidFill>
              </a:rPr>
              <a:t>Generators (</a:t>
            </a:r>
            <a:r>
              <a:rPr lang="en-US" dirty="0">
                <a:solidFill>
                  <a:schemeClr val="bg1"/>
                </a:solidFill>
              </a:rPr>
              <a:t>@</a:t>
            </a:r>
            <a:r>
              <a:rPr lang="en-US" dirty="0">
                <a:solidFill>
                  <a:srgbClr val="FFFF00"/>
                </a:solidFill>
              </a:rPr>
              <a:t> </a:t>
            </a:r>
            <a:r>
              <a:rPr lang="en-US" b="1" dirty="0">
                <a:solidFill>
                  <a:srgbClr val="FF5050"/>
                </a:solidFill>
              </a:rPr>
              <a:t>P-V</a:t>
            </a:r>
            <a:r>
              <a:rPr lang="en-US" dirty="0">
                <a:solidFill>
                  <a:schemeClr val="bg1"/>
                </a:solidFill>
              </a:rPr>
              <a:t> buses</a:t>
            </a:r>
            <a:r>
              <a:rPr lang="en-US" dirty="0">
                <a:solidFill>
                  <a:srgbClr val="FFFF00"/>
                </a:solidFill>
              </a:rPr>
              <a:t>) work most efficiently when running at full load – </a:t>
            </a:r>
            <a:r>
              <a:rPr lang="en-US" dirty="0">
                <a:solidFill>
                  <a:schemeClr val="bg1"/>
                </a:solidFill>
              </a:rPr>
              <a:t>P</a:t>
            </a:r>
            <a:r>
              <a:rPr lang="en-US" dirty="0">
                <a:solidFill>
                  <a:srgbClr val="FFFF00"/>
                </a:solidFill>
              </a:rPr>
              <a:t> and </a:t>
            </a:r>
            <a:r>
              <a:rPr lang="en-US" dirty="0">
                <a:solidFill>
                  <a:schemeClr val="bg1"/>
                </a:solidFill>
              </a:rPr>
              <a:t>V</a:t>
            </a:r>
            <a:r>
              <a:rPr lang="en-US" dirty="0">
                <a:solidFill>
                  <a:srgbClr val="FFFF00"/>
                </a:solidFill>
              </a:rPr>
              <a:t> are fixed</a:t>
            </a:r>
          </a:p>
          <a:p>
            <a:pPr marL="285750" indent="-285750" eaLnBrk="1" hangingPunct="1">
              <a:spcAft>
                <a:spcPts val="1000"/>
              </a:spcAft>
              <a:buFont typeface="Arial" pitchFamily="34" charset="0"/>
              <a:buChar char="•"/>
            </a:pPr>
            <a:r>
              <a:rPr lang="en-US" dirty="0">
                <a:solidFill>
                  <a:schemeClr val="bg1"/>
                </a:solidFill>
              </a:rPr>
              <a:t>Slack bus </a:t>
            </a:r>
            <a:r>
              <a:rPr lang="en-US" dirty="0">
                <a:solidFill>
                  <a:srgbClr val="FFFF00"/>
                </a:solidFill>
              </a:rPr>
              <a:t>generator varies </a:t>
            </a:r>
            <a:r>
              <a:rPr lang="en-US" b="1" dirty="0">
                <a:solidFill>
                  <a:srgbClr val="FF5050"/>
                </a:solidFill>
              </a:rPr>
              <a:t>P</a:t>
            </a:r>
            <a:r>
              <a:rPr lang="en-US" dirty="0">
                <a:solidFill>
                  <a:srgbClr val="FFFF00"/>
                </a:solidFill>
              </a:rPr>
              <a:t> and </a:t>
            </a:r>
            <a:r>
              <a:rPr lang="en-US" b="1" dirty="0">
                <a:solidFill>
                  <a:srgbClr val="FF5050"/>
                </a:solidFill>
              </a:rPr>
              <a:t>Q</a:t>
            </a:r>
            <a:r>
              <a:rPr lang="en-US" dirty="0">
                <a:solidFill>
                  <a:srgbClr val="FFFF00"/>
                </a:solidFill>
              </a:rPr>
              <a:t> that it supplies to balance Complex power – </a:t>
            </a:r>
            <a:r>
              <a:rPr lang="en-US" dirty="0">
                <a:solidFill>
                  <a:schemeClr val="bg1"/>
                </a:solidFill>
              </a:rPr>
              <a:t>V</a:t>
            </a:r>
            <a:r>
              <a:rPr lang="en-US" dirty="0">
                <a:solidFill>
                  <a:srgbClr val="FFFF00"/>
                </a:solidFill>
              </a:rPr>
              <a:t> and </a:t>
            </a:r>
            <a:r>
              <a:rPr lang="en-US" dirty="0">
                <a:solidFill>
                  <a:schemeClr val="bg1"/>
                </a:solidFill>
              </a:rPr>
              <a:t>Angle reference </a:t>
            </a:r>
            <a:r>
              <a:rPr lang="en-US" dirty="0">
                <a:solidFill>
                  <a:srgbClr val="FFFF00"/>
                </a:solidFill>
              </a:rPr>
              <a:t>are fixed. </a:t>
            </a:r>
          </a:p>
          <a:p>
            <a:pPr eaLnBrk="1" hangingPunct="1">
              <a:spcAft>
                <a:spcPts val="1000"/>
              </a:spcAft>
            </a:pPr>
            <a:endParaRPr lang="en-US" dirty="0">
              <a:solidFill>
                <a:srgbClr val="FFFF00"/>
              </a:solidFill>
            </a:endParaRPr>
          </a:p>
        </p:txBody>
      </p:sp>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00925" y="1066800"/>
            <a:ext cx="1743075" cy="1341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7">
                                            <p:txEl>
                                              <p:pRg st="1" end="1"/>
                                            </p:txEl>
                                          </p:spTgt>
                                        </p:tgtEl>
                                        <p:attrNameLst>
                                          <p:attrName>style.visibility</p:attrName>
                                        </p:attrNameLst>
                                      </p:cBhvr>
                                      <p:to>
                                        <p:strVal val="visible"/>
                                      </p:to>
                                    </p:set>
                                    <p:animEffect transition="in" filter="fade">
                                      <p:cBhvr>
                                        <p:cTn id="7" dur="1000"/>
                                        <p:tgtEl>
                                          <p:spTgt spid="6147">
                                            <p:txEl>
                                              <p:pRg st="1" end="1"/>
                                            </p:txEl>
                                          </p:spTgt>
                                        </p:tgtEl>
                                      </p:cBhvr>
                                    </p:animEffect>
                                    <p:anim calcmode="lin" valueType="num">
                                      <p:cBhvr>
                                        <p:cTn id="8" dur="100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14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147">
                                            <p:txEl>
                                              <p:pRg st="2" end="2"/>
                                            </p:txEl>
                                          </p:spTgt>
                                        </p:tgtEl>
                                        <p:attrNameLst>
                                          <p:attrName>style.visibility</p:attrName>
                                        </p:attrNameLst>
                                      </p:cBhvr>
                                      <p:to>
                                        <p:strVal val="visible"/>
                                      </p:to>
                                    </p:set>
                                    <p:animEffect transition="in" filter="fade">
                                      <p:cBhvr>
                                        <p:cTn id="14" dur="1000"/>
                                        <p:tgtEl>
                                          <p:spTgt spid="6147">
                                            <p:txEl>
                                              <p:pRg st="2" end="2"/>
                                            </p:txEl>
                                          </p:spTgt>
                                        </p:tgtEl>
                                      </p:cBhvr>
                                    </p:animEffect>
                                    <p:anim calcmode="lin" valueType="num">
                                      <p:cBhvr>
                                        <p:cTn id="15" dur="100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1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147">
                                            <p:txEl>
                                              <p:pRg st="3" end="3"/>
                                            </p:txEl>
                                          </p:spTgt>
                                        </p:tgtEl>
                                        <p:attrNameLst>
                                          <p:attrName>style.visibility</p:attrName>
                                        </p:attrNameLst>
                                      </p:cBhvr>
                                      <p:to>
                                        <p:strVal val="visible"/>
                                      </p:to>
                                    </p:set>
                                    <p:animEffect transition="in" filter="fade">
                                      <p:cBhvr>
                                        <p:cTn id="21" dur="1000"/>
                                        <p:tgtEl>
                                          <p:spTgt spid="6147">
                                            <p:txEl>
                                              <p:pRg st="3" end="3"/>
                                            </p:txEl>
                                          </p:spTgt>
                                        </p:tgtEl>
                                      </p:cBhvr>
                                    </p:animEffect>
                                    <p:anim calcmode="lin" valueType="num">
                                      <p:cBhvr>
                                        <p:cTn id="22" dur="100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61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148">
                                            <p:txEl>
                                              <p:pRg st="0" end="0"/>
                                            </p:txEl>
                                          </p:spTgt>
                                        </p:tgtEl>
                                        <p:attrNameLst>
                                          <p:attrName>style.visibility</p:attrName>
                                        </p:attrNameLst>
                                      </p:cBhvr>
                                      <p:to>
                                        <p:strVal val="visible"/>
                                      </p:to>
                                    </p:set>
                                    <p:animEffect transition="in" filter="fade">
                                      <p:cBhvr>
                                        <p:cTn id="28" dur="1000"/>
                                        <p:tgtEl>
                                          <p:spTgt spid="6148">
                                            <p:txEl>
                                              <p:pRg st="0" end="0"/>
                                            </p:txEl>
                                          </p:spTgt>
                                        </p:tgtEl>
                                      </p:cBhvr>
                                    </p:animEffect>
                                    <p:anim calcmode="lin" valueType="num">
                                      <p:cBhvr>
                                        <p:cTn id="29" dur="1000" fill="hold"/>
                                        <p:tgtEl>
                                          <p:spTgt spid="6148">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6148">
                                            <p:txEl>
                                              <p:pRg st="0" end="0"/>
                                            </p:txEl>
                                          </p:spTgt>
                                        </p:tgtEl>
                                        <p:attrNameLst>
                                          <p:attrName>ppt_y</p:attrName>
                                        </p:attrNameLst>
                                      </p:cBhvr>
                                      <p:tavLst>
                                        <p:tav tm="0">
                                          <p:val>
                                            <p:strVal val="#ppt_y+.1"/>
                                          </p:val>
                                        </p:tav>
                                        <p:tav tm="100000">
                                          <p:val>
                                            <p:strVal val="#ppt_y"/>
                                          </p:val>
                                        </p:tav>
                                      </p:tavLst>
                                    </p:anim>
                                  </p:childTnLst>
                                </p:cTn>
                              </p:par>
                              <p:par>
                                <p:cTn id="31" presetID="42" presetClass="entr" presetSubtype="0" fill="hold" nodeType="withEffect">
                                  <p:stCondLst>
                                    <p:cond delay="0"/>
                                  </p:stCondLst>
                                  <p:childTnLst>
                                    <p:set>
                                      <p:cBhvr>
                                        <p:cTn id="32" dur="1" fill="hold">
                                          <p:stCondLst>
                                            <p:cond delay="0"/>
                                          </p:stCondLst>
                                        </p:cTn>
                                        <p:tgtEl>
                                          <p:spTgt spid="6148">
                                            <p:txEl>
                                              <p:pRg st="1" end="1"/>
                                            </p:txEl>
                                          </p:spTgt>
                                        </p:tgtEl>
                                        <p:attrNameLst>
                                          <p:attrName>style.visibility</p:attrName>
                                        </p:attrNameLst>
                                      </p:cBhvr>
                                      <p:to>
                                        <p:strVal val="visible"/>
                                      </p:to>
                                    </p:set>
                                    <p:animEffect transition="in" filter="fade">
                                      <p:cBhvr>
                                        <p:cTn id="33" dur="1000"/>
                                        <p:tgtEl>
                                          <p:spTgt spid="6148">
                                            <p:txEl>
                                              <p:pRg st="1" end="1"/>
                                            </p:txEl>
                                          </p:spTgt>
                                        </p:tgtEl>
                                      </p:cBhvr>
                                    </p:animEffect>
                                    <p:anim calcmode="lin" valueType="num">
                                      <p:cBhvr>
                                        <p:cTn id="34" dur="1000" fill="hold"/>
                                        <p:tgtEl>
                                          <p:spTgt spid="6148">
                                            <p:txEl>
                                              <p:pRg st="1" end="1"/>
                                            </p:txEl>
                                          </p:spTgt>
                                        </p:tgtEl>
                                        <p:attrNameLst>
                                          <p:attrName>ppt_x</p:attrName>
                                        </p:attrNameLst>
                                      </p:cBhvr>
                                      <p:tavLst>
                                        <p:tav tm="0">
                                          <p:val>
                                            <p:strVal val="#ppt_x"/>
                                          </p:val>
                                        </p:tav>
                                        <p:tav tm="100000">
                                          <p:val>
                                            <p:strVal val="#ppt_x"/>
                                          </p:val>
                                        </p:tav>
                                      </p:tavLst>
                                    </p:anim>
                                    <p:anim calcmode="lin" valueType="num">
                                      <p:cBhvr>
                                        <p:cTn id="35" dur="1000" fill="hold"/>
                                        <p:tgtEl>
                                          <p:spTgt spid="6148">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6148">
                                            <p:txEl>
                                              <p:pRg st="2" end="2"/>
                                            </p:txEl>
                                          </p:spTgt>
                                        </p:tgtEl>
                                        <p:attrNameLst>
                                          <p:attrName>style.visibility</p:attrName>
                                        </p:attrNameLst>
                                      </p:cBhvr>
                                      <p:to>
                                        <p:strVal val="visible"/>
                                      </p:to>
                                    </p:set>
                                    <p:animEffect transition="in" filter="fade">
                                      <p:cBhvr>
                                        <p:cTn id="40" dur="1000"/>
                                        <p:tgtEl>
                                          <p:spTgt spid="6148">
                                            <p:txEl>
                                              <p:pRg st="2" end="2"/>
                                            </p:txEl>
                                          </p:spTgt>
                                        </p:tgtEl>
                                      </p:cBhvr>
                                    </p:animEffect>
                                    <p:anim calcmode="lin" valueType="num">
                                      <p:cBhvr>
                                        <p:cTn id="41" dur="1000" fill="hold"/>
                                        <p:tgtEl>
                                          <p:spTgt spid="6148">
                                            <p:txEl>
                                              <p:pRg st="2" end="2"/>
                                            </p:txEl>
                                          </p:spTgt>
                                        </p:tgtEl>
                                        <p:attrNameLst>
                                          <p:attrName>ppt_x</p:attrName>
                                        </p:attrNameLst>
                                      </p:cBhvr>
                                      <p:tavLst>
                                        <p:tav tm="0">
                                          <p:val>
                                            <p:strVal val="#ppt_x"/>
                                          </p:val>
                                        </p:tav>
                                        <p:tav tm="100000">
                                          <p:val>
                                            <p:strVal val="#ppt_x"/>
                                          </p:val>
                                        </p:tav>
                                      </p:tavLst>
                                    </p:anim>
                                    <p:anim calcmode="lin" valueType="num">
                                      <p:cBhvr>
                                        <p:cTn id="42" dur="1000" fill="hold"/>
                                        <p:tgtEl>
                                          <p:spTgt spid="6148">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6148">
                                            <p:txEl>
                                              <p:pRg st="3" end="3"/>
                                            </p:txEl>
                                          </p:spTgt>
                                        </p:tgtEl>
                                        <p:attrNameLst>
                                          <p:attrName>style.visibility</p:attrName>
                                        </p:attrNameLst>
                                      </p:cBhvr>
                                      <p:to>
                                        <p:strVal val="visible"/>
                                      </p:to>
                                    </p:set>
                                    <p:animEffect transition="in" filter="fade">
                                      <p:cBhvr>
                                        <p:cTn id="47" dur="1000"/>
                                        <p:tgtEl>
                                          <p:spTgt spid="6148">
                                            <p:txEl>
                                              <p:pRg st="3" end="3"/>
                                            </p:txEl>
                                          </p:spTgt>
                                        </p:tgtEl>
                                      </p:cBhvr>
                                    </p:animEffect>
                                    <p:anim calcmode="lin" valueType="num">
                                      <p:cBhvr>
                                        <p:cTn id="48" dur="1000" fill="hold"/>
                                        <p:tgtEl>
                                          <p:spTgt spid="6148">
                                            <p:txEl>
                                              <p:pRg st="3" end="3"/>
                                            </p:txEl>
                                          </p:spTgt>
                                        </p:tgtEl>
                                        <p:attrNameLst>
                                          <p:attrName>ppt_x</p:attrName>
                                        </p:attrNameLst>
                                      </p:cBhvr>
                                      <p:tavLst>
                                        <p:tav tm="0">
                                          <p:val>
                                            <p:strVal val="#ppt_x"/>
                                          </p:val>
                                        </p:tav>
                                        <p:tav tm="100000">
                                          <p:val>
                                            <p:strVal val="#ppt_x"/>
                                          </p:val>
                                        </p:tav>
                                      </p:tavLst>
                                    </p:anim>
                                    <p:anim calcmode="lin" valueType="num">
                                      <p:cBhvr>
                                        <p:cTn id="49" dur="1000" fill="hold"/>
                                        <p:tgtEl>
                                          <p:spTgt spid="6148">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ctrTitle"/>
          </p:nvPr>
        </p:nvSpPr>
        <p:spPr/>
        <p:txBody>
          <a:bodyPr/>
          <a:lstStyle/>
          <a:p>
            <a:r>
              <a:rPr lang="en-US" dirty="0" err="1"/>
              <a:t>Y</a:t>
            </a:r>
            <a:r>
              <a:rPr lang="en-US" baseline="-25000" dirty="0" err="1"/>
              <a:t>bus</a:t>
            </a:r>
            <a:r>
              <a:rPr lang="en-US" dirty="0"/>
              <a:t> for Power-flow Analysis</a:t>
            </a:r>
          </a:p>
        </p:txBody>
      </p:sp>
      <p:pic>
        <p:nvPicPr>
          <p:cNvPr id="7172" name="Picture 3" descr="f11-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2231" y="2438400"/>
            <a:ext cx="4004631" cy="28324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Object 2"/>
          <p:cNvGraphicFramePr>
            <a:graphicFrameLocks noChangeAspect="1"/>
          </p:cNvGraphicFramePr>
          <p:nvPr>
            <p:extLst>
              <p:ext uri="{D42A27DB-BD31-4B8C-83A1-F6EECF244321}">
                <p14:modId xmlns:p14="http://schemas.microsoft.com/office/powerpoint/2010/main" val="1475470346"/>
              </p:ext>
            </p:extLst>
          </p:nvPr>
        </p:nvGraphicFramePr>
        <p:xfrm>
          <a:off x="4114800" y="2985959"/>
          <a:ext cx="2404559" cy="476766"/>
        </p:xfrm>
        <a:graphic>
          <a:graphicData uri="http://schemas.openxmlformats.org/presentationml/2006/ole">
            <mc:AlternateContent xmlns:mc="http://schemas.openxmlformats.org/markup-compatibility/2006">
              <mc:Choice xmlns:v="urn:schemas-microsoft-com:vml" Requires="v">
                <p:oleObj spid="_x0000_s30853" name="Equation" r:id="rId4" imgW="1473120" imgH="291960" progId="Equation.DSMT4">
                  <p:embed/>
                </p:oleObj>
              </mc:Choice>
              <mc:Fallback>
                <p:oleObj name="Equation" r:id="rId4" imgW="1473120" imgH="291960" progId="Equation.DSMT4">
                  <p:embed/>
                  <p:pic>
                    <p:nvPicPr>
                      <p:cNvPr id="0" name=""/>
                      <p:cNvPicPr/>
                      <p:nvPr/>
                    </p:nvPicPr>
                    <p:blipFill>
                      <a:blip r:embed="rId5"/>
                      <a:stretch>
                        <a:fillRect/>
                      </a:stretch>
                    </p:blipFill>
                    <p:spPr>
                      <a:xfrm>
                        <a:off x="4114800" y="2985959"/>
                        <a:ext cx="2404559" cy="476766"/>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82397061"/>
              </p:ext>
            </p:extLst>
          </p:nvPr>
        </p:nvGraphicFramePr>
        <p:xfrm>
          <a:off x="4114800" y="5029200"/>
          <a:ext cx="4819650" cy="838200"/>
        </p:xfrm>
        <a:graphic>
          <a:graphicData uri="http://schemas.openxmlformats.org/presentationml/2006/ole">
            <mc:AlternateContent xmlns:mc="http://schemas.openxmlformats.org/markup-compatibility/2006">
              <mc:Choice xmlns:v="urn:schemas-microsoft-com:vml" Requires="v">
                <p:oleObj spid="_x0000_s30854" name="Equation" r:id="rId6" imgW="2628720" imgH="457200" progId="Equation.DSMT4">
                  <p:embed/>
                </p:oleObj>
              </mc:Choice>
              <mc:Fallback>
                <p:oleObj name="Equation" r:id="rId6" imgW="2628720" imgH="457200" progId="Equation.DSMT4">
                  <p:embed/>
                  <p:pic>
                    <p:nvPicPr>
                      <p:cNvPr id="0" name=""/>
                      <p:cNvPicPr/>
                      <p:nvPr/>
                    </p:nvPicPr>
                    <p:blipFill>
                      <a:blip r:embed="rId7"/>
                      <a:stretch>
                        <a:fillRect/>
                      </a:stretch>
                    </p:blipFill>
                    <p:spPr>
                      <a:xfrm>
                        <a:off x="4114800" y="5029200"/>
                        <a:ext cx="4819650" cy="838200"/>
                      </a:xfrm>
                      <a:prstGeom prst="rect">
                        <a:avLst/>
                      </a:prstGeom>
                    </p:spPr>
                  </p:pic>
                </p:oleObj>
              </mc:Fallback>
            </mc:AlternateContent>
          </a:graphicData>
        </a:graphic>
      </p:graphicFrame>
      <p:grpSp>
        <p:nvGrpSpPr>
          <p:cNvPr id="8" name="Group 7"/>
          <p:cNvGrpSpPr/>
          <p:nvPr/>
        </p:nvGrpSpPr>
        <p:grpSpPr>
          <a:xfrm>
            <a:off x="1063065" y="3168134"/>
            <a:ext cx="1637904" cy="1632466"/>
            <a:chOff x="1486296" y="4038600"/>
            <a:chExt cx="1637904" cy="1632466"/>
          </a:xfrm>
        </p:grpSpPr>
        <p:sp>
          <p:nvSpPr>
            <p:cNvPr id="2" name="Rectangle 1"/>
            <p:cNvSpPr/>
            <p:nvPr/>
          </p:nvSpPr>
          <p:spPr>
            <a:xfrm>
              <a:off x="2385144" y="4343400"/>
              <a:ext cx="739056" cy="1143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p:cNvCxnSpPr/>
            <p:nvPr/>
          </p:nvCxnSpPr>
          <p:spPr>
            <a:xfrm>
              <a:off x="1981200" y="4495800"/>
              <a:ext cx="3048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1981200" y="5181600"/>
              <a:ext cx="3048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1524000" y="4901795"/>
              <a:ext cx="3048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1924248" y="4038600"/>
              <a:ext cx="418704" cy="369332"/>
            </a:xfrm>
            <a:prstGeom prst="rect">
              <a:avLst/>
            </a:prstGeom>
            <a:noFill/>
          </p:spPr>
          <p:txBody>
            <a:bodyPr wrap="none" rtlCol="0">
              <a:spAutoFit/>
            </a:bodyPr>
            <a:lstStyle/>
            <a:p>
              <a:r>
                <a:rPr lang="en-US" dirty="0">
                  <a:solidFill>
                    <a:srgbClr val="00B050"/>
                  </a:solidFill>
                </a:rPr>
                <a:t>I</a:t>
              </a:r>
              <a:r>
                <a:rPr lang="en-US" baseline="-25000" dirty="0">
                  <a:solidFill>
                    <a:srgbClr val="00B050"/>
                  </a:solidFill>
                </a:rPr>
                <a:t>12</a:t>
              </a:r>
              <a:endParaRPr lang="en-US" dirty="0">
                <a:solidFill>
                  <a:srgbClr val="00B050"/>
                </a:solidFill>
              </a:endParaRPr>
            </a:p>
          </p:txBody>
        </p:sp>
        <p:sp>
          <p:nvSpPr>
            <p:cNvPr id="16" name="TextBox 15"/>
            <p:cNvSpPr txBox="1"/>
            <p:nvPr/>
          </p:nvSpPr>
          <p:spPr>
            <a:xfrm>
              <a:off x="1966440" y="5301734"/>
              <a:ext cx="418704" cy="369332"/>
            </a:xfrm>
            <a:prstGeom prst="rect">
              <a:avLst/>
            </a:prstGeom>
            <a:noFill/>
          </p:spPr>
          <p:txBody>
            <a:bodyPr wrap="none" rtlCol="0">
              <a:spAutoFit/>
            </a:bodyPr>
            <a:lstStyle/>
            <a:p>
              <a:r>
                <a:rPr lang="en-US" dirty="0">
                  <a:solidFill>
                    <a:srgbClr val="00B050"/>
                  </a:solidFill>
                </a:rPr>
                <a:t>I</a:t>
              </a:r>
              <a:r>
                <a:rPr lang="en-US" baseline="-25000" dirty="0">
                  <a:solidFill>
                    <a:srgbClr val="00B050"/>
                  </a:solidFill>
                </a:rPr>
                <a:t>32</a:t>
              </a:r>
              <a:endParaRPr lang="en-US" dirty="0">
                <a:solidFill>
                  <a:srgbClr val="00B050"/>
                </a:solidFill>
              </a:endParaRPr>
            </a:p>
          </p:txBody>
        </p:sp>
        <p:sp>
          <p:nvSpPr>
            <p:cNvPr id="17" name="TextBox 16"/>
            <p:cNvSpPr txBox="1"/>
            <p:nvPr/>
          </p:nvSpPr>
          <p:spPr>
            <a:xfrm>
              <a:off x="1486296" y="4431268"/>
              <a:ext cx="418704" cy="369332"/>
            </a:xfrm>
            <a:prstGeom prst="rect">
              <a:avLst/>
            </a:prstGeom>
            <a:noFill/>
          </p:spPr>
          <p:txBody>
            <a:bodyPr wrap="none" rtlCol="0">
              <a:spAutoFit/>
            </a:bodyPr>
            <a:lstStyle/>
            <a:p>
              <a:r>
                <a:rPr lang="en-US" dirty="0">
                  <a:solidFill>
                    <a:srgbClr val="00B050"/>
                  </a:solidFill>
                </a:rPr>
                <a:t>I</a:t>
              </a:r>
              <a:r>
                <a:rPr lang="en-US" baseline="-25000" dirty="0">
                  <a:solidFill>
                    <a:srgbClr val="00B050"/>
                  </a:solidFill>
                </a:rPr>
                <a:t>42</a:t>
              </a:r>
              <a:endParaRPr lang="en-US" dirty="0">
                <a:solidFill>
                  <a:srgbClr val="00B050"/>
                </a:solidFill>
              </a:endParaRPr>
            </a:p>
          </p:txBody>
        </p:sp>
        <p:cxnSp>
          <p:nvCxnSpPr>
            <p:cNvPr id="18" name="Straight Arrow Connector 17"/>
            <p:cNvCxnSpPr/>
            <p:nvPr/>
          </p:nvCxnSpPr>
          <p:spPr>
            <a:xfrm>
              <a:off x="2667000" y="4778655"/>
              <a:ext cx="304800" cy="0"/>
            </a:xfrm>
            <a:prstGeom prst="straightConnector1">
              <a:avLst/>
            </a:prstGeom>
            <a:ln w="381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2610048" y="4355068"/>
              <a:ext cx="333746" cy="369332"/>
            </a:xfrm>
            <a:prstGeom prst="rect">
              <a:avLst/>
            </a:prstGeom>
            <a:noFill/>
          </p:spPr>
          <p:txBody>
            <a:bodyPr wrap="none" rtlCol="0">
              <a:spAutoFit/>
            </a:bodyPr>
            <a:lstStyle/>
            <a:p>
              <a:r>
                <a:rPr lang="en-US" dirty="0">
                  <a:solidFill>
                    <a:srgbClr val="00B050"/>
                  </a:solidFill>
                </a:rPr>
                <a:t>I</a:t>
              </a:r>
              <a:r>
                <a:rPr lang="en-US" baseline="-25000" dirty="0">
                  <a:solidFill>
                    <a:srgbClr val="00B050"/>
                  </a:solidFill>
                </a:rPr>
                <a:t>2</a:t>
              </a:r>
              <a:endParaRPr lang="en-US" dirty="0">
                <a:solidFill>
                  <a:srgbClr val="00B050"/>
                </a:solidFill>
              </a:endParaRPr>
            </a:p>
          </p:txBody>
        </p:sp>
      </p:grpSp>
      <p:graphicFrame>
        <p:nvGraphicFramePr>
          <p:cNvPr id="20" name="Object 19"/>
          <p:cNvGraphicFramePr>
            <a:graphicFrameLocks noChangeAspect="1"/>
          </p:cNvGraphicFramePr>
          <p:nvPr>
            <p:extLst>
              <p:ext uri="{D42A27DB-BD31-4B8C-83A1-F6EECF244321}">
                <p14:modId xmlns:p14="http://schemas.microsoft.com/office/powerpoint/2010/main" val="1009734934"/>
              </p:ext>
            </p:extLst>
          </p:nvPr>
        </p:nvGraphicFramePr>
        <p:xfrm>
          <a:off x="4133850" y="4114800"/>
          <a:ext cx="3708395" cy="838199"/>
        </p:xfrm>
        <a:graphic>
          <a:graphicData uri="http://schemas.openxmlformats.org/presentationml/2006/ole">
            <mc:AlternateContent xmlns:mc="http://schemas.openxmlformats.org/markup-compatibility/2006">
              <mc:Choice xmlns:v="urn:schemas-microsoft-com:vml" Requires="v">
                <p:oleObj spid="_x0000_s30855" name="Equation" r:id="rId8" imgW="1854000" imgH="419040" progId="Equation.DSMT4">
                  <p:embed/>
                </p:oleObj>
              </mc:Choice>
              <mc:Fallback>
                <p:oleObj name="Equation" r:id="rId8" imgW="1854000" imgH="419040" progId="Equation.DSMT4">
                  <p:embed/>
                  <p:pic>
                    <p:nvPicPr>
                      <p:cNvPr id="0" name=""/>
                      <p:cNvPicPr/>
                      <p:nvPr/>
                    </p:nvPicPr>
                    <p:blipFill>
                      <a:blip r:embed="rId9"/>
                      <a:stretch>
                        <a:fillRect/>
                      </a:stretch>
                    </p:blipFill>
                    <p:spPr>
                      <a:xfrm>
                        <a:off x="4133850" y="4114800"/>
                        <a:ext cx="3708395" cy="838199"/>
                      </a:xfrm>
                      <a:prstGeom prst="rect">
                        <a:avLst/>
                      </a:prstGeom>
                    </p:spPr>
                  </p:pic>
                </p:oleObj>
              </mc:Fallback>
            </mc:AlternateContent>
          </a:graphicData>
        </a:graphic>
      </p:graphicFrame>
      <p:graphicFrame>
        <p:nvGraphicFramePr>
          <p:cNvPr id="21" name="Object 20"/>
          <p:cNvGraphicFramePr>
            <a:graphicFrameLocks noChangeAspect="1"/>
          </p:cNvGraphicFramePr>
          <p:nvPr>
            <p:extLst>
              <p:ext uri="{D42A27DB-BD31-4B8C-83A1-F6EECF244321}">
                <p14:modId xmlns:p14="http://schemas.microsoft.com/office/powerpoint/2010/main" val="1285527205"/>
              </p:ext>
            </p:extLst>
          </p:nvPr>
        </p:nvGraphicFramePr>
        <p:xfrm>
          <a:off x="4105275" y="6019800"/>
          <a:ext cx="4171950" cy="503238"/>
        </p:xfrm>
        <a:graphic>
          <a:graphicData uri="http://schemas.openxmlformats.org/presentationml/2006/ole">
            <mc:AlternateContent xmlns:mc="http://schemas.openxmlformats.org/markup-compatibility/2006">
              <mc:Choice xmlns:v="urn:schemas-microsoft-com:vml" Requires="v">
                <p:oleObj spid="_x0000_s30856" name="Equation" r:id="rId10" imgW="1892160" imgH="228600" progId="Equation.DSMT4">
                  <p:embed/>
                </p:oleObj>
              </mc:Choice>
              <mc:Fallback>
                <p:oleObj name="Equation" r:id="rId10" imgW="1892160" imgH="228600" progId="Equation.DSMT4">
                  <p:embed/>
                  <p:pic>
                    <p:nvPicPr>
                      <p:cNvPr id="0" name=""/>
                      <p:cNvPicPr/>
                      <p:nvPr/>
                    </p:nvPicPr>
                    <p:blipFill>
                      <a:blip r:embed="rId11"/>
                      <a:stretch>
                        <a:fillRect/>
                      </a:stretch>
                    </p:blipFill>
                    <p:spPr>
                      <a:xfrm>
                        <a:off x="4105275" y="6019800"/>
                        <a:ext cx="4171950" cy="503238"/>
                      </a:xfrm>
                      <a:prstGeom prst="rect">
                        <a:avLst/>
                      </a:prstGeom>
                    </p:spPr>
                  </p:pic>
                </p:oleObj>
              </mc:Fallback>
            </mc:AlternateContent>
          </a:graphicData>
        </a:graphic>
      </p:graphicFrame>
      <p:sp>
        <p:nvSpPr>
          <p:cNvPr id="23" name="TextBox 2"/>
          <p:cNvSpPr txBox="1">
            <a:spLocks noChangeArrowheads="1"/>
          </p:cNvSpPr>
          <p:nvPr/>
        </p:nvSpPr>
        <p:spPr bwMode="auto">
          <a:xfrm>
            <a:off x="228600" y="1568450"/>
            <a:ext cx="7524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The basic equation for power-flow analysis is derived from the nodal analysis equations for the power system:</a:t>
            </a:r>
            <a:endParaRPr lang="en-US" dirty="0">
              <a:solidFill>
                <a:srgbClr val="FFFF00"/>
              </a:solidFill>
              <a:sym typeface="Symbol" pitchFamily="18" charset="2"/>
            </a:endParaRPr>
          </a:p>
        </p:txBody>
      </p:sp>
      <p:graphicFrame>
        <p:nvGraphicFramePr>
          <p:cNvPr id="10" name="Object 9"/>
          <p:cNvGraphicFramePr>
            <a:graphicFrameLocks noChangeAspect="1"/>
          </p:cNvGraphicFramePr>
          <p:nvPr>
            <p:extLst>
              <p:ext uri="{D42A27DB-BD31-4B8C-83A1-F6EECF244321}">
                <p14:modId xmlns:p14="http://schemas.microsoft.com/office/powerpoint/2010/main" val="3292780649"/>
              </p:ext>
            </p:extLst>
          </p:nvPr>
        </p:nvGraphicFramePr>
        <p:xfrm>
          <a:off x="4114800" y="2209800"/>
          <a:ext cx="2123768" cy="609600"/>
        </p:xfrm>
        <a:graphic>
          <a:graphicData uri="http://schemas.openxmlformats.org/presentationml/2006/ole">
            <mc:AlternateContent xmlns:mc="http://schemas.openxmlformats.org/markup-compatibility/2006">
              <mc:Choice xmlns:v="urn:schemas-microsoft-com:vml" Requires="v">
                <p:oleObj spid="_x0000_s30857" name="Equation" r:id="rId12" imgW="1371600" imgH="393480" progId="Equation.DSMT4">
                  <p:embed/>
                </p:oleObj>
              </mc:Choice>
              <mc:Fallback>
                <p:oleObj name="Equation" r:id="rId12" imgW="1371600" imgH="393480" progId="Equation.DSMT4">
                  <p:embed/>
                  <p:pic>
                    <p:nvPicPr>
                      <p:cNvPr id="0" name=""/>
                      <p:cNvPicPr/>
                      <p:nvPr/>
                    </p:nvPicPr>
                    <p:blipFill>
                      <a:blip r:embed="rId13"/>
                      <a:stretch>
                        <a:fillRect/>
                      </a:stretch>
                    </p:blipFill>
                    <p:spPr>
                      <a:xfrm>
                        <a:off x="4114800" y="2209800"/>
                        <a:ext cx="2123768" cy="609600"/>
                      </a:xfrm>
                      <a:prstGeom prst="rect">
                        <a:avLst/>
                      </a:prstGeom>
                    </p:spPr>
                  </p:pic>
                </p:oleObj>
              </mc:Fallback>
            </mc:AlternateContent>
          </a:graphicData>
        </a:graphic>
      </p:graphicFrame>
      <p:pic>
        <p:nvPicPr>
          <p:cNvPr id="11" name="Picture 10"/>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753350" y="1343025"/>
            <a:ext cx="1238250" cy="1733550"/>
          </a:xfrm>
          <a:prstGeom prst="rect">
            <a:avLst/>
          </a:prstGeom>
          <a:solidFill>
            <a:srgbClr val="FFFFCC"/>
          </a:solidFill>
        </p:spPr>
      </p:pic>
      <p:pic>
        <p:nvPicPr>
          <p:cNvPr id="15" name="Picture 14"/>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222867" y="2231756"/>
            <a:ext cx="1880116" cy="1880116"/>
          </a:xfrm>
          <a:prstGeom prst="rect">
            <a:avLst/>
          </a:prstGeom>
          <a:solidFill>
            <a:srgbClr val="FFFFCC"/>
          </a:solidFill>
        </p:spPr>
      </p:pic>
    </p:spTree>
    <p:extLst>
      <p:ext uri="{BB962C8B-B14F-4D97-AF65-F5344CB8AC3E}">
        <p14:creationId xmlns:p14="http://schemas.microsoft.com/office/powerpoint/2010/main" val="208929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4" presetClass="path" presetSubtype="0" accel="50000" decel="50000" fill="hold" nodeType="clickEffect">
                                  <p:stCondLst>
                                    <p:cond delay="0"/>
                                  </p:stCondLst>
                                  <p:childTnLst>
                                    <p:animMotion origin="layout" path="M 0.00105 0.15 L 0.00105 -0.15555 " pathEditMode="relative" rAng="0" ptsTypes="AA">
                                      <p:cBhvr>
                                        <p:cTn id="16" dur="2000" fill="hold"/>
                                        <p:tgtEl>
                                          <p:spTgt spid="11"/>
                                        </p:tgtEl>
                                        <p:attrNameLst>
                                          <p:attrName>ppt_x</p:attrName>
                                          <p:attrName>ppt_y</p:attrName>
                                        </p:attrNameLst>
                                      </p:cBhvr>
                                      <p:rCtr x="0" y="-15278"/>
                                    </p:animMotion>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5"/>
                                        </p:tgtEl>
                                        <p:attrNameLst>
                                          <p:attrName>style.visibility</p:attrName>
                                        </p:attrNameLst>
                                      </p:cBhvr>
                                      <p:to>
                                        <p:strVal val="visible"/>
                                      </p:to>
                                    </p:set>
                                    <p:animEffect transition="in" filter="fade">
                                      <p:cBhvr>
                                        <p:cTn id="28" dur="1000"/>
                                        <p:tgtEl>
                                          <p:spTgt spid="15"/>
                                        </p:tgtEl>
                                      </p:cBhvr>
                                    </p:animEffect>
                                    <p:anim calcmode="lin" valueType="num">
                                      <p:cBhvr>
                                        <p:cTn id="29" dur="1000" fill="hold"/>
                                        <p:tgtEl>
                                          <p:spTgt spid="15"/>
                                        </p:tgtEl>
                                        <p:attrNameLst>
                                          <p:attrName>ppt_x</p:attrName>
                                        </p:attrNameLst>
                                      </p:cBhvr>
                                      <p:tavLst>
                                        <p:tav tm="0">
                                          <p:val>
                                            <p:strVal val="#ppt_x"/>
                                          </p:val>
                                        </p:tav>
                                        <p:tav tm="100000">
                                          <p:val>
                                            <p:strVal val="#ppt_x"/>
                                          </p:val>
                                        </p:tav>
                                      </p:tavLst>
                                    </p:anim>
                                    <p:anim calcmode="lin" valueType="num">
                                      <p:cBhvr>
                                        <p:cTn id="3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21"/>
                                        </p:tgtEl>
                                        <p:attrNameLst>
                                          <p:attrName>style.visibility</p:attrName>
                                        </p:attrNameLst>
                                      </p:cBhvr>
                                      <p:to>
                                        <p:strVal val="visible"/>
                                      </p:to>
                                    </p:set>
                                    <p:anim calcmode="lin" valueType="num">
                                      <p:cBhvr additive="base">
                                        <p:cTn id="41" dur="500" fill="hold"/>
                                        <p:tgtEl>
                                          <p:spTgt spid="21"/>
                                        </p:tgtEl>
                                        <p:attrNameLst>
                                          <p:attrName>ppt_x</p:attrName>
                                        </p:attrNameLst>
                                      </p:cBhvr>
                                      <p:tavLst>
                                        <p:tav tm="0">
                                          <p:val>
                                            <p:strVal val="#ppt_x"/>
                                          </p:val>
                                        </p:tav>
                                        <p:tav tm="100000">
                                          <p:val>
                                            <p:strVal val="#ppt_x"/>
                                          </p:val>
                                        </p:tav>
                                      </p:tavLst>
                                    </p:anim>
                                    <p:anim calcmode="lin" valueType="num">
                                      <p:cBhvr additive="base">
                                        <p:cTn id="4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6388"/>
            <a:ext cx="8229600" cy="854075"/>
          </a:xfrm>
        </p:spPr>
        <p:txBody>
          <a:bodyPr/>
          <a:lstStyle/>
          <a:p>
            <a:r>
              <a:rPr lang="en-US" dirty="0"/>
              <a:t>Power-flow Analysis Equations</a:t>
            </a:r>
            <a:endParaRPr lang="ru-RU" dirty="0"/>
          </a:p>
        </p:txBody>
      </p:sp>
      <p:graphicFrame>
        <p:nvGraphicFramePr>
          <p:cNvPr id="10243" name="Object 5"/>
          <p:cNvGraphicFramePr>
            <a:graphicFrameLocks noGrp="1" noChangeAspect="1"/>
          </p:cNvGraphicFramePr>
          <p:nvPr>
            <p:ph sz="half" idx="4294967295"/>
            <p:extLst>
              <p:ext uri="{D42A27DB-BD31-4B8C-83A1-F6EECF244321}">
                <p14:modId xmlns:p14="http://schemas.microsoft.com/office/powerpoint/2010/main" val="3091319903"/>
              </p:ext>
            </p:extLst>
          </p:nvPr>
        </p:nvGraphicFramePr>
        <p:xfrm>
          <a:off x="2977700" y="2209800"/>
          <a:ext cx="2889700" cy="439737"/>
        </p:xfrm>
        <a:graphic>
          <a:graphicData uri="http://schemas.openxmlformats.org/presentationml/2006/ole">
            <mc:AlternateContent xmlns:mc="http://schemas.openxmlformats.org/markup-compatibility/2006">
              <mc:Choice xmlns:v="urn:schemas-microsoft-com:vml" Requires="v">
                <p:oleObj spid="_x0000_s10335" name="Equation" r:id="rId3" imgW="1498320" imgH="228600" progId="Equation.DSMT4">
                  <p:embed/>
                </p:oleObj>
              </mc:Choice>
              <mc:Fallback>
                <p:oleObj name="Equation" r:id="rId3" imgW="1498320" imgH="228600" progId="Equation.DSMT4">
                  <p:embed/>
                  <p:pic>
                    <p:nvPicPr>
                      <p:cNvPr id="0" name="Object 5"/>
                      <p:cNvPicPr>
                        <a:picLocks noGrp="1" noChangeAspect="1" noChangeArrowheads="1"/>
                      </p:cNvPicPr>
                      <p:nvPr/>
                    </p:nvPicPr>
                    <p:blipFill>
                      <a:blip r:embed="rId4"/>
                      <a:srcRect/>
                      <a:stretch>
                        <a:fillRect/>
                      </a:stretch>
                    </p:blipFill>
                    <p:spPr bwMode="auto">
                      <a:xfrm>
                        <a:off x="2977700" y="2209800"/>
                        <a:ext cx="2889700" cy="439737"/>
                      </a:xfrm>
                      <a:prstGeom prst="rect">
                        <a:avLst/>
                      </a:prstGeom>
                      <a:noFill/>
                      <a:ln>
                        <a:noFill/>
                      </a:ln>
                      <a:effectLst/>
                    </p:spPr>
                  </p:pic>
                </p:oleObj>
              </mc:Fallback>
            </mc:AlternateContent>
          </a:graphicData>
        </a:graphic>
      </p:graphicFrame>
      <p:graphicFrame>
        <p:nvGraphicFramePr>
          <p:cNvPr id="10244" name="Object 8"/>
          <p:cNvGraphicFramePr>
            <a:graphicFrameLocks noGrp="1" noChangeAspect="1"/>
          </p:cNvGraphicFramePr>
          <p:nvPr>
            <p:ph sz="quarter" idx="4294967295"/>
            <p:extLst>
              <p:ext uri="{D42A27DB-BD31-4B8C-83A1-F6EECF244321}">
                <p14:modId xmlns:p14="http://schemas.microsoft.com/office/powerpoint/2010/main" val="1477089405"/>
              </p:ext>
            </p:extLst>
          </p:nvPr>
        </p:nvGraphicFramePr>
        <p:xfrm>
          <a:off x="2743200" y="3048000"/>
          <a:ext cx="3746500" cy="1765300"/>
        </p:xfrm>
        <a:graphic>
          <a:graphicData uri="http://schemas.openxmlformats.org/presentationml/2006/ole">
            <mc:AlternateContent xmlns:mc="http://schemas.openxmlformats.org/markup-compatibility/2006">
              <mc:Choice xmlns:v="urn:schemas-microsoft-com:vml" Requires="v">
                <p:oleObj spid="_x0000_s10336" name="Equation" r:id="rId5" imgW="1993900" imgH="939800" progId="Equation.DSMT4">
                  <p:embed/>
                </p:oleObj>
              </mc:Choice>
              <mc:Fallback>
                <p:oleObj name="Equation" r:id="rId5" imgW="1993900" imgH="939800" progId="Equation.DSMT4">
                  <p:embed/>
                  <p:pic>
                    <p:nvPicPr>
                      <p:cNvPr id="0" name="Object 8"/>
                      <p:cNvPicPr>
                        <a:picLocks noGrp="1"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43200" y="3048000"/>
                        <a:ext cx="3746500" cy="1765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5" name="TextBox 2"/>
          <p:cNvSpPr txBox="1">
            <a:spLocks noChangeArrowheads="1"/>
          </p:cNvSpPr>
          <p:nvPr/>
        </p:nvSpPr>
        <p:spPr bwMode="auto">
          <a:xfrm>
            <a:off x="228600" y="1452563"/>
            <a:ext cx="8763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The basic equation for power-flow analysis is derived from the nodal analysis equations for the power system:</a:t>
            </a:r>
            <a:endParaRPr lang="en-US" dirty="0">
              <a:solidFill>
                <a:srgbClr val="FFFF00"/>
              </a:solidFill>
              <a:sym typeface="Symbol" pitchFamily="18" charset="2"/>
            </a:endParaRPr>
          </a:p>
        </p:txBody>
      </p:sp>
      <p:sp>
        <p:nvSpPr>
          <p:cNvPr id="10246" name="TextBox 2"/>
          <p:cNvSpPr txBox="1">
            <a:spLocks noChangeArrowheads="1"/>
          </p:cNvSpPr>
          <p:nvPr/>
        </p:nvSpPr>
        <p:spPr bwMode="auto">
          <a:xfrm>
            <a:off x="228600" y="2667000"/>
            <a:ext cx="876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For the four-bus power system shown above, </a:t>
            </a:r>
            <a:r>
              <a:rPr lang="en-US" dirty="0">
                <a:solidFill>
                  <a:schemeClr val="folHlink"/>
                </a:solidFill>
              </a:rPr>
              <a:t>(1)</a:t>
            </a:r>
            <a:r>
              <a:rPr lang="en-US" dirty="0">
                <a:solidFill>
                  <a:srgbClr val="FFFF00"/>
                </a:solidFill>
              </a:rPr>
              <a:t> becomes</a:t>
            </a:r>
            <a:endParaRPr lang="en-US" dirty="0">
              <a:solidFill>
                <a:srgbClr val="FFFF00"/>
              </a:solidFill>
              <a:sym typeface="Symbol" pitchFamily="18" charset="2"/>
            </a:endParaRPr>
          </a:p>
        </p:txBody>
      </p:sp>
      <p:sp>
        <p:nvSpPr>
          <p:cNvPr id="10247" name="TextBox 2"/>
          <p:cNvSpPr txBox="1">
            <a:spLocks noChangeArrowheads="1"/>
          </p:cNvSpPr>
          <p:nvPr/>
        </p:nvSpPr>
        <p:spPr bwMode="auto">
          <a:xfrm>
            <a:off x="228600" y="4876800"/>
            <a:ext cx="8763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FFFF00"/>
                </a:solidFill>
              </a:rPr>
              <a:t>where </a:t>
            </a:r>
            <a:r>
              <a:rPr lang="en-US" i="1" dirty="0" err="1">
                <a:solidFill>
                  <a:srgbClr val="FFFF00"/>
                </a:solidFill>
              </a:rPr>
              <a:t>Y</a:t>
            </a:r>
            <a:r>
              <a:rPr lang="en-US" i="1" baseline="-25000" dirty="0" err="1">
                <a:solidFill>
                  <a:srgbClr val="FFFF00"/>
                </a:solidFill>
              </a:rPr>
              <a:t>ij</a:t>
            </a:r>
            <a:r>
              <a:rPr lang="en-US" dirty="0">
                <a:solidFill>
                  <a:srgbClr val="FFFF00"/>
                </a:solidFill>
              </a:rPr>
              <a:t> are the elements of the bus admittance matrix, </a:t>
            </a:r>
            <a:r>
              <a:rPr lang="en-US" i="1" dirty="0">
                <a:solidFill>
                  <a:srgbClr val="FFFF00"/>
                </a:solidFill>
              </a:rPr>
              <a:t>V</a:t>
            </a:r>
            <a:r>
              <a:rPr lang="en-US" i="1" baseline="-25000" dirty="0">
                <a:solidFill>
                  <a:srgbClr val="FFFF00"/>
                </a:solidFill>
              </a:rPr>
              <a:t>i</a:t>
            </a:r>
            <a:r>
              <a:rPr lang="en-US" dirty="0">
                <a:solidFill>
                  <a:srgbClr val="FFFF00"/>
                </a:solidFill>
              </a:rPr>
              <a:t> are the bus voltages, and </a:t>
            </a:r>
            <a:r>
              <a:rPr lang="en-US" i="1" dirty="0">
                <a:solidFill>
                  <a:srgbClr val="FFFF00"/>
                </a:solidFill>
              </a:rPr>
              <a:t>I</a:t>
            </a:r>
            <a:r>
              <a:rPr lang="en-US" i="1" baseline="-25000" dirty="0">
                <a:solidFill>
                  <a:srgbClr val="FFFF00"/>
                </a:solidFill>
              </a:rPr>
              <a:t>i</a:t>
            </a:r>
            <a:r>
              <a:rPr lang="en-US" dirty="0">
                <a:solidFill>
                  <a:srgbClr val="FFFF00"/>
                </a:solidFill>
              </a:rPr>
              <a:t> are the currents injected at each node. </a:t>
            </a:r>
            <a:endParaRPr lang="en-US" dirty="0">
              <a:solidFill>
                <a:srgbClr val="FFFF00"/>
              </a:solidFill>
              <a:sym typeface="Symbol" pitchFamily="18" charset="2"/>
            </a:endParaRPr>
          </a:p>
        </p:txBody>
      </p:sp>
      <p:graphicFrame>
        <p:nvGraphicFramePr>
          <p:cNvPr id="10248" name="Object 11"/>
          <p:cNvGraphicFramePr>
            <a:graphicFrameLocks noGrp="1" noChangeAspect="1"/>
          </p:cNvGraphicFramePr>
          <p:nvPr>
            <p:ph sz="quarter" idx="4294967295"/>
          </p:nvPr>
        </p:nvGraphicFramePr>
        <p:xfrm>
          <a:off x="2133600" y="5992813"/>
          <a:ext cx="4648200" cy="560387"/>
        </p:xfrm>
        <a:graphic>
          <a:graphicData uri="http://schemas.openxmlformats.org/presentationml/2006/ole">
            <mc:AlternateContent xmlns:mc="http://schemas.openxmlformats.org/markup-compatibility/2006">
              <mc:Choice xmlns:v="urn:schemas-microsoft-com:vml" Requires="v">
                <p:oleObj spid="_x0000_s10337" name="Equation" r:id="rId7" imgW="1879600" imgH="228600" progId="Equation.DSMT4">
                  <p:embed/>
                </p:oleObj>
              </mc:Choice>
              <mc:Fallback>
                <p:oleObj name="Equation" r:id="rId7" imgW="1879600" imgH="228600" progId="Equation.DSMT4">
                  <p:embed/>
                  <p:pic>
                    <p:nvPicPr>
                      <p:cNvPr id="0" name="Object 11"/>
                      <p:cNvPicPr>
                        <a:picLocks noGrp="1"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133600" y="5992813"/>
                        <a:ext cx="4648200" cy="560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9" name="Text Box 30"/>
          <p:cNvSpPr txBox="1">
            <a:spLocks noChangeArrowheads="1"/>
          </p:cNvSpPr>
          <p:nvPr/>
        </p:nvSpPr>
        <p:spPr bwMode="auto">
          <a:xfrm>
            <a:off x="8153400" y="2224088"/>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(1)</a:t>
            </a:r>
          </a:p>
        </p:txBody>
      </p:sp>
      <p:sp>
        <p:nvSpPr>
          <p:cNvPr id="10250" name="Text Box 30"/>
          <p:cNvSpPr txBox="1">
            <a:spLocks noChangeArrowheads="1"/>
          </p:cNvSpPr>
          <p:nvPr/>
        </p:nvSpPr>
        <p:spPr bwMode="auto">
          <a:xfrm>
            <a:off x="8153400" y="3962400"/>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(2)</a:t>
            </a:r>
          </a:p>
        </p:txBody>
      </p:sp>
      <p:sp>
        <p:nvSpPr>
          <p:cNvPr id="10251" name="Text Box 30"/>
          <p:cNvSpPr txBox="1">
            <a:spLocks noChangeArrowheads="1"/>
          </p:cNvSpPr>
          <p:nvPr/>
        </p:nvSpPr>
        <p:spPr bwMode="auto">
          <a:xfrm>
            <a:off x="8153400" y="6124575"/>
            <a:ext cx="990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r>
              <a:rPr lang="en-US" sz="1400" dirty="0">
                <a:solidFill>
                  <a:schemeClr val="folHlink"/>
                </a:solidFill>
              </a:rPr>
              <a:t>(3)</a:t>
            </a:r>
          </a:p>
        </p:txBody>
      </p:sp>
      <p:sp>
        <p:nvSpPr>
          <p:cNvPr id="2" name="Rectangle 1"/>
          <p:cNvSpPr/>
          <p:nvPr/>
        </p:nvSpPr>
        <p:spPr>
          <a:xfrm>
            <a:off x="533400" y="5630112"/>
            <a:ext cx="4572000" cy="646331"/>
          </a:xfrm>
          <a:prstGeom prst="rect">
            <a:avLst/>
          </a:prstGeom>
        </p:spPr>
        <p:txBody>
          <a:bodyPr>
            <a:spAutoFit/>
          </a:bodyPr>
          <a:lstStyle/>
          <a:p>
            <a:pPr eaLnBrk="1" hangingPunct="1">
              <a:spcAft>
                <a:spcPts val="1000"/>
              </a:spcAft>
            </a:pPr>
            <a:r>
              <a:rPr lang="en-US" dirty="0">
                <a:solidFill>
                  <a:srgbClr val="FFFF00"/>
                </a:solidFill>
              </a:rPr>
              <a:t>For bus 2 in this system, this equation reduces to</a:t>
            </a:r>
            <a:endParaRPr lang="en-US" dirty="0">
              <a:solidFill>
                <a:srgbClr val="FFFF00"/>
              </a:solidFill>
              <a:sym typeface="Symbol" pitchFamily="18" charset="2"/>
            </a:endParaRPr>
          </a:p>
        </p:txBody>
      </p:sp>
      <p:sp>
        <p:nvSpPr>
          <p:cNvPr id="3" name="Rectangle 2"/>
          <p:cNvSpPr/>
          <p:nvPr/>
        </p:nvSpPr>
        <p:spPr>
          <a:xfrm>
            <a:off x="2863290" y="3505200"/>
            <a:ext cx="2133600" cy="4572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p:nvSpPr>
        <p:spPr>
          <a:xfrm>
            <a:off x="5228540" y="3131515"/>
            <a:ext cx="381000" cy="16002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6019800" y="3505200"/>
            <a:ext cx="381000" cy="426415"/>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fade">
                                      <p:cBhvr>
                                        <p:cTn id="10" dur="500"/>
                                        <p:tgtEl>
                                          <p:spTgt spid="4"/>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500"/>
                                        <p:tgtEl>
                                          <p:spTgt spid="5"/>
                                        </p:tgtEl>
                                      </p:cBhvr>
                                    </p:animEffect>
                                  </p:childTnLst>
                                </p:cTn>
                              </p:par>
                              <p:par>
                                <p:cTn id="14" presetID="10" presetClass="entr" presetSubtype="0" fill="hold" nodeType="withEffect">
                                  <p:stCondLst>
                                    <p:cond delay="0"/>
                                  </p:stCondLst>
                                  <p:childTnLst>
                                    <p:set>
                                      <p:cBhvr>
                                        <p:cTn id="15" dur="1" fill="hold">
                                          <p:stCondLst>
                                            <p:cond delay="0"/>
                                          </p:stCondLst>
                                        </p:cTn>
                                        <p:tgtEl>
                                          <p:spTgt spid="10248"/>
                                        </p:tgtEl>
                                        <p:attrNameLst>
                                          <p:attrName>style.visibility</p:attrName>
                                        </p:attrNameLst>
                                      </p:cBhvr>
                                      <p:to>
                                        <p:strVal val="visible"/>
                                      </p:to>
                                    </p:set>
                                    <p:animEffect transition="in" filter="fade">
                                      <p:cBhvr>
                                        <p:cTn id="16" dur="500"/>
                                        <p:tgtEl>
                                          <p:spTgt spid="10248"/>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r>
              <a:rPr lang="en-US" dirty="0" err="1"/>
              <a:t>Y</a:t>
            </a:r>
            <a:r>
              <a:rPr lang="en-US" baseline="-25000" dirty="0" err="1"/>
              <a:t>bus</a:t>
            </a:r>
            <a:r>
              <a:rPr lang="en-US" dirty="0"/>
              <a:t> for Power-flow Analysis</a:t>
            </a:r>
          </a:p>
        </p:txBody>
      </p:sp>
      <p:graphicFrame>
        <p:nvGraphicFramePr>
          <p:cNvPr id="9220" name="Object 5"/>
          <p:cNvGraphicFramePr>
            <a:graphicFrameLocks noChangeAspect="1"/>
          </p:cNvGraphicFramePr>
          <p:nvPr>
            <p:extLst>
              <p:ext uri="{D42A27DB-BD31-4B8C-83A1-F6EECF244321}">
                <p14:modId xmlns:p14="http://schemas.microsoft.com/office/powerpoint/2010/main" val="1707524196"/>
              </p:ext>
            </p:extLst>
          </p:nvPr>
        </p:nvGraphicFramePr>
        <p:xfrm>
          <a:off x="201168" y="5191125"/>
          <a:ext cx="8686800" cy="1438275"/>
        </p:xfrm>
        <a:graphic>
          <a:graphicData uri="http://schemas.openxmlformats.org/presentationml/2006/ole">
            <mc:AlternateContent xmlns:mc="http://schemas.openxmlformats.org/markup-compatibility/2006">
              <mc:Choice xmlns:v="urn:schemas-microsoft-com:vml" Requires="v">
                <p:oleObj spid="_x0000_s9250" name="Equation" r:id="rId3" imgW="5524500" imgH="914400" progId="Equation.DSMT4">
                  <p:embed/>
                </p:oleObj>
              </mc:Choice>
              <mc:Fallback>
                <p:oleObj name="Equation" r:id="rId3" imgW="5524500" imgH="91440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168" y="5191125"/>
                        <a:ext cx="8686800" cy="143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 name="Picture 3" descr="f11-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4785" y="2549293"/>
            <a:ext cx="344754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3316539852"/>
              </p:ext>
            </p:extLst>
          </p:nvPr>
        </p:nvGraphicFramePr>
        <p:xfrm>
          <a:off x="5029200" y="2593183"/>
          <a:ext cx="3505200" cy="2283617"/>
        </p:xfrm>
        <a:graphic>
          <a:graphicData uri="http://schemas.openxmlformats.org/drawingml/2006/table">
            <a:tbl>
              <a:tblPr firstRow="1" bandRow="1">
                <a:tableStyleId>{5C22544A-7EE6-4342-B048-85BDC9FD1C3A}</a:tableStyleId>
              </a:tblPr>
              <a:tblGrid>
                <a:gridCol w="490728">
                  <a:extLst>
                    <a:ext uri="{9D8B030D-6E8A-4147-A177-3AD203B41FA5}">
                      <a16:colId xmlns:a16="http://schemas.microsoft.com/office/drawing/2014/main" val="20000"/>
                    </a:ext>
                  </a:extLst>
                </a:gridCol>
                <a:gridCol w="701040">
                  <a:extLst>
                    <a:ext uri="{9D8B030D-6E8A-4147-A177-3AD203B41FA5}">
                      <a16:colId xmlns:a16="http://schemas.microsoft.com/office/drawing/2014/main" val="20001"/>
                    </a:ext>
                  </a:extLst>
                </a:gridCol>
                <a:gridCol w="841248">
                  <a:extLst>
                    <a:ext uri="{9D8B030D-6E8A-4147-A177-3AD203B41FA5}">
                      <a16:colId xmlns:a16="http://schemas.microsoft.com/office/drawing/2014/main" val="20002"/>
                    </a:ext>
                  </a:extLst>
                </a:gridCol>
                <a:gridCol w="1472184">
                  <a:extLst>
                    <a:ext uri="{9D8B030D-6E8A-4147-A177-3AD203B41FA5}">
                      <a16:colId xmlns:a16="http://schemas.microsoft.com/office/drawing/2014/main" val="20003"/>
                    </a:ext>
                  </a:extLst>
                </a:gridCol>
              </a:tblGrid>
              <a:tr h="543492">
                <a:tc>
                  <a:txBody>
                    <a:bodyPr/>
                    <a:lstStyle/>
                    <a:p>
                      <a:pPr algn="ctr"/>
                      <a:r>
                        <a:rPr lang="en-US" sz="1400" b="0" dirty="0"/>
                        <a:t>line #</a:t>
                      </a:r>
                    </a:p>
                  </a:txBody>
                  <a:tcPr marT="45726" marB="45726">
                    <a:noFill/>
                  </a:tcPr>
                </a:tc>
                <a:tc>
                  <a:txBody>
                    <a:bodyPr/>
                    <a:lstStyle/>
                    <a:p>
                      <a:pPr algn="ctr"/>
                      <a:r>
                        <a:rPr lang="en-US" sz="1400" b="0" dirty="0"/>
                        <a:t>Bus to bus</a:t>
                      </a:r>
                    </a:p>
                  </a:txBody>
                  <a:tcPr marT="45726" marB="45726">
                    <a:noFill/>
                  </a:tcPr>
                </a:tc>
                <a:tc>
                  <a:txBody>
                    <a:bodyPr/>
                    <a:lstStyle/>
                    <a:p>
                      <a:pPr algn="ctr"/>
                      <a:r>
                        <a:rPr lang="en-US" sz="1400" b="0" dirty="0"/>
                        <a:t>Series Z (</a:t>
                      </a:r>
                      <a:r>
                        <a:rPr lang="en-US" sz="1400" b="0" dirty="0" err="1"/>
                        <a:t>pu</a:t>
                      </a:r>
                      <a:r>
                        <a:rPr lang="en-US" sz="1400" b="0" dirty="0"/>
                        <a:t>)</a:t>
                      </a:r>
                    </a:p>
                  </a:txBody>
                  <a:tcPr marT="45726" marB="45726">
                    <a:noFill/>
                  </a:tcPr>
                </a:tc>
                <a:tc>
                  <a:txBody>
                    <a:bodyPr/>
                    <a:lstStyle/>
                    <a:p>
                      <a:pPr algn="ctr"/>
                      <a:r>
                        <a:rPr lang="en-US" sz="1400" b="0" dirty="0"/>
                        <a:t>Series Y (</a:t>
                      </a:r>
                      <a:r>
                        <a:rPr lang="en-US" sz="1400" b="0" dirty="0" err="1"/>
                        <a:t>pu</a:t>
                      </a:r>
                      <a:r>
                        <a:rPr lang="en-US" sz="1400" b="0" dirty="0"/>
                        <a:t>)</a:t>
                      </a:r>
                    </a:p>
                  </a:txBody>
                  <a:tcPr marT="45726" marB="45726">
                    <a:noFill/>
                  </a:tcPr>
                </a:tc>
                <a:extLst>
                  <a:ext uri="{0D108BD9-81ED-4DB2-BD59-A6C34878D82A}">
                    <a16:rowId xmlns:a16="http://schemas.microsoft.com/office/drawing/2014/main" val="10000"/>
                  </a:ext>
                </a:extLst>
              </a:tr>
              <a:tr h="348025">
                <a:tc>
                  <a:txBody>
                    <a:bodyPr/>
                    <a:lstStyle/>
                    <a:p>
                      <a:r>
                        <a:rPr lang="en-US" sz="1400" dirty="0">
                          <a:solidFill>
                            <a:srgbClr val="FFFF00"/>
                          </a:solidFill>
                        </a:rPr>
                        <a:t>1</a:t>
                      </a:r>
                    </a:p>
                  </a:txBody>
                  <a:tcPr marT="45726" marB="45726">
                    <a:noFill/>
                  </a:tcPr>
                </a:tc>
                <a:tc>
                  <a:txBody>
                    <a:bodyPr/>
                    <a:lstStyle/>
                    <a:p>
                      <a:r>
                        <a:rPr lang="en-US" sz="1400" dirty="0">
                          <a:solidFill>
                            <a:srgbClr val="FFFF00"/>
                          </a:solidFill>
                        </a:rPr>
                        <a:t>1-2</a:t>
                      </a:r>
                    </a:p>
                  </a:txBody>
                  <a:tcPr marT="45726" marB="45726">
                    <a:noFill/>
                  </a:tcPr>
                </a:tc>
                <a:tc>
                  <a:txBody>
                    <a:bodyPr/>
                    <a:lstStyle/>
                    <a:p>
                      <a:r>
                        <a:rPr lang="en-US" sz="1400" dirty="0">
                          <a:solidFill>
                            <a:srgbClr val="FFFF00"/>
                          </a:solidFill>
                        </a:rPr>
                        <a:t>0.1+j0.4</a:t>
                      </a:r>
                    </a:p>
                  </a:txBody>
                  <a:tcPr marT="45726" marB="45726">
                    <a:noFill/>
                  </a:tcPr>
                </a:tc>
                <a:tc>
                  <a:txBody>
                    <a:bodyPr/>
                    <a:lstStyle/>
                    <a:p>
                      <a:r>
                        <a:rPr lang="en-US" sz="1400" dirty="0">
                          <a:solidFill>
                            <a:srgbClr val="FFFF00"/>
                          </a:solidFill>
                        </a:rPr>
                        <a:t>0.5882-j2.3529</a:t>
                      </a:r>
                    </a:p>
                  </a:txBody>
                  <a:tcPr marT="45726" marB="45726">
                    <a:noFill/>
                  </a:tcPr>
                </a:tc>
                <a:extLst>
                  <a:ext uri="{0D108BD9-81ED-4DB2-BD59-A6C34878D82A}">
                    <a16:rowId xmlns:a16="http://schemas.microsoft.com/office/drawing/2014/main" val="10001"/>
                  </a:ext>
                </a:extLst>
              </a:tr>
              <a:tr h="348025">
                <a:tc>
                  <a:txBody>
                    <a:bodyPr/>
                    <a:lstStyle/>
                    <a:p>
                      <a:r>
                        <a:rPr lang="en-US" sz="1400" dirty="0">
                          <a:solidFill>
                            <a:srgbClr val="FFFF00"/>
                          </a:solidFill>
                        </a:rPr>
                        <a:t>2</a:t>
                      </a:r>
                    </a:p>
                  </a:txBody>
                  <a:tcPr marT="45726" marB="45726">
                    <a:noFill/>
                  </a:tcPr>
                </a:tc>
                <a:tc>
                  <a:txBody>
                    <a:bodyPr/>
                    <a:lstStyle/>
                    <a:p>
                      <a:r>
                        <a:rPr lang="en-US" sz="1400" dirty="0">
                          <a:solidFill>
                            <a:srgbClr val="FFFF00"/>
                          </a:solidFill>
                        </a:rPr>
                        <a:t>2-3</a:t>
                      </a:r>
                    </a:p>
                  </a:txBody>
                  <a:tcPr marT="45726" marB="45726">
                    <a:noFill/>
                  </a:tcPr>
                </a:tc>
                <a:tc>
                  <a:txBody>
                    <a:bodyPr/>
                    <a:lstStyle/>
                    <a:p>
                      <a:r>
                        <a:rPr lang="en-US" sz="1400" dirty="0">
                          <a:solidFill>
                            <a:srgbClr val="FFFF00"/>
                          </a:solidFill>
                        </a:rPr>
                        <a:t>0.1+j0.5</a:t>
                      </a:r>
                    </a:p>
                  </a:txBody>
                  <a:tcPr marT="45726" marB="45726">
                    <a:noFill/>
                  </a:tcPr>
                </a:tc>
                <a:tc>
                  <a:txBody>
                    <a:bodyPr/>
                    <a:lstStyle/>
                    <a:p>
                      <a:r>
                        <a:rPr lang="en-US" sz="1400" dirty="0">
                          <a:solidFill>
                            <a:srgbClr val="FFFF00"/>
                          </a:solidFill>
                        </a:rPr>
                        <a:t>0.3846-j1.9231</a:t>
                      </a:r>
                    </a:p>
                  </a:txBody>
                  <a:tcPr marT="45726" marB="45726">
                    <a:noFill/>
                  </a:tcPr>
                </a:tc>
                <a:extLst>
                  <a:ext uri="{0D108BD9-81ED-4DB2-BD59-A6C34878D82A}">
                    <a16:rowId xmlns:a16="http://schemas.microsoft.com/office/drawing/2014/main" val="10002"/>
                  </a:ext>
                </a:extLst>
              </a:tr>
              <a:tr h="348025">
                <a:tc>
                  <a:txBody>
                    <a:bodyPr/>
                    <a:lstStyle/>
                    <a:p>
                      <a:r>
                        <a:rPr lang="en-US" sz="1400" dirty="0">
                          <a:solidFill>
                            <a:srgbClr val="FFFF00"/>
                          </a:solidFill>
                        </a:rPr>
                        <a:t>3</a:t>
                      </a:r>
                    </a:p>
                  </a:txBody>
                  <a:tcPr marT="45726" marB="45726">
                    <a:noFill/>
                  </a:tcPr>
                </a:tc>
                <a:tc>
                  <a:txBody>
                    <a:bodyPr/>
                    <a:lstStyle/>
                    <a:p>
                      <a:r>
                        <a:rPr lang="en-US" sz="1400" dirty="0">
                          <a:solidFill>
                            <a:srgbClr val="FFFF00"/>
                          </a:solidFill>
                        </a:rPr>
                        <a:t>2-4</a:t>
                      </a:r>
                    </a:p>
                  </a:txBody>
                  <a:tcPr marT="45726" marB="45726">
                    <a:noFill/>
                  </a:tcPr>
                </a:tc>
                <a:tc>
                  <a:txBody>
                    <a:bodyPr/>
                    <a:lstStyle/>
                    <a:p>
                      <a:r>
                        <a:rPr lang="en-US" sz="1400" dirty="0">
                          <a:solidFill>
                            <a:srgbClr val="FFFF00"/>
                          </a:solidFill>
                        </a:rPr>
                        <a:t>0.1+j0.4</a:t>
                      </a:r>
                    </a:p>
                  </a:txBody>
                  <a:tcPr marT="45726" marB="45726">
                    <a:noFill/>
                  </a:tcPr>
                </a:tc>
                <a:tc>
                  <a:txBody>
                    <a:bodyPr/>
                    <a:lstStyle/>
                    <a:p>
                      <a:r>
                        <a:rPr lang="en-US" sz="1400" dirty="0">
                          <a:solidFill>
                            <a:srgbClr val="FFFF00"/>
                          </a:solidFill>
                        </a:rPr>
                        <a:t>0.5882-j2.3529</a:t>
                      </a:r>
                    </a:p>
                  </a:txBody>
                  <a:tcPr marT="45726" marB="45726">
                    <a:noFill/>
                  </a:tcPr>
                </a:tc>
                <a:extLst>
                  <a:ext uri="{0D108BD9-81ED-4DB2-BD59-A6C34878D82A}">
                    <a16:rowId xmlns:a16="http://schemas.microsoft.com/office/drawing/2014/main" val="10003"/>
                  </a:ext>
                </a:extLst>
              </a:tr>
              <a:tr h="348025">
                <a:tc>
                  <a:txBody>
                    <a:bodyPr/>
                    <a:lstStyle/>
                    <a:p>
                      <a:r>
                        <a:rPr lang="en-US" sz="1400" dirty="0">
                          <a:solidFill>
                            <a:srgbClr val="FFFF00"/>
                          </a:solidFill>
                        </a:rPr>
                        <a:t>4</a:t>
                      </a:r>
                    </a:p>
                  </a:txBody>
                  <a:tcPr marT="45726" marB="45726">
                    <a:noFill/>
                  </a:tcPr>
                </a:tc>
                <a:tc>
                  <a:txBody>
                    <a:bodyPr/>
                    <a:lstStyle/>
                    <a:p>
                      <a:r>
                        <a:rPr lang="en-US" sz="1400" dirty="0">
                          <a:solidFill>
                            <a:srgbClr val="FFFF00"/>
                          </a:solidFill>
                        </a:rPr>
                        <a:t>3-4</a:t>
                      </a:r>
                    </a:p>
                  </a:txBody>
                  <a:tcPr marT="45726" marB="45726">
                    <a:noFill/>
                  </a:tcPr>
                </a:tc>
                <a:tc>
                  <a:txBody>
                    <a:bodyPr/>
                    <a:lstStyle/>
                    <a:p>
                      <a:r>
                        <a:rPr lang="en-US" sz="1400" dirty="0">
                          <a:solidFill>
                            <a:srgbClr val="FFFF00"/>
                          </a:solidFill>
                        </a:rPr>
                        <a:t>0.5+j0.2</a:t>
                      </a:r>
                    </a:p>
                  </a:txBody>
                  <a:tcPr marT="45726" marB="45726">
                    <a:noFill/>
                  </a:tcPr>
                </a:tc>
                <a:tc>
                  <a:txBody>
                    <a:bodyPr/>
                    <a:lstStyle/>
                    <a:p>
                      <a:r>
                        <a:rPr lang="en-US" sz="1400" dirty="0">
                          <a:solidFill>
                            <a:srgbClr val="FFFF00"/>
                          </a:solidFill>
                        </a:rPr>
                        <a:t>1.1765-j4.7059</a:t>
                      </a:r>
                    </a:p>
                  </a:txBody>
                  <a:tcPr marT="45726" marB="45726">
                    <a:noFill/>
                  </a:tcPr>
                </a:tc>
                <a:extLst>
                  <a:ext uri="{0D108BD9-81ED-4DB2-BD59-A6C34878D82A}">
                    <a16:rowId xmlns:a16="http://schemas.microsoft.com/office/drawing/2014/main" val="10004"/>
                  </a:ext>
                </a:extLst>
              </a:tr>
              <a:tr h="348025">
                <a:tc>
                  <a:txBody>
                    <a:bodyPr/>
                    <a:lstStyle/>
                    <a:p>
                      <a:r>
                        <a:rPr lang="en-US" sz="1400" dirty="0">
                          <a:solidFill>
                            <a:srgbClr val="FFFF00"/>
                          </a:solidFill>
                        </a:rPr>
                        <a:t>5</a:t>
                      </a:r>
                    </a:p>
                  </a:txBody>
                  <a:tcPr marT="45726" marB="45726">
                    <a:noFill/>
                  </a:tcPr>
                </a:tc>
                <a:tc>
                  <a:txBody>
                    <a:bodyPr/>
                    <a:lstStyle/>
                    <a:p>
                      <a:r>
                        <a:rPr lang="en-US" sz="1400" dirty="0">
                          <a:solidFill>
                            <a:srgbClr val="FFFF00"/>
                          </a:solidFill>
                        </a:rPr>
                        <a:t>4-1</a:t>
                      </a:r>
                    </a:p>
                  </a:txBody>
                  <a:tcPr marT="45726" marB="45726">
                    <a:noFill/>
                  </a:tcPr>
                </a:tc>
                <a:tc>
                  <a:txBody>
                    <a:bodyPr/>
                    <a:lstStyle/>
                    <a:p>
                      <a:r>
                        <a:rPr lang="en-US" sz="1400" dirty="0">
                          <a:solidFill>
                            <a:srgbClr val="FFFF00"/>
                          </a:solidFill>
                        </a:rPr>
                        <a:t>0.5+j0.2</a:t>
                      </a:r>
                    </a:p>
                  </a:txBody>
                  <a:tcPr marT="45726" marB="45726">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FF00"/>
                          </a:solidFill>
                        </a:rPr>
                        <a:t>1.1765-j4.7059</a:t>
                      </a:r>
                    </a:p>
                  </a:txBody>
                  <a:tcPr marT="45726" marB="45726">
                    <a:noFill/>
                  </a:tcPr>
                </a:tc>
                <a:extLst>
                  <a:ext uri="{0D108BD9-81ED-4DB2-BD59-A6C34878D82A}">
                    <a16:rowId xmlns:a16="http://schemas.microsoft.com/office/drawing/2014/main" val="10005"/>
                  </a:ext>
                </a:extLst>
              </a:tr>
            </a:tbl>
          </a:graphicData>
        </a:graphic>
      </p:graphicFrame>
      <p:sp>
        <p:nvSpPr>
          <p:cNvPr id="2" name="Rectangle 1"/>
          <p:cNvSpPr/>
          <p:nvPr/>
        </p:nvSpPr>
        <p:spPr>
          <a:xfrm>
            <a:off x="1981200" y="3429000"/>
            <a:ext cx="838200" cy="9144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2"/>
          <p:cNvSpPr/>
          <p:nvPr/>
        </p:nvSpPr>
        <p:spPr>
          <a:xfrm>
            <a:off x="5562600" y="3188153"/>
            <a:ext cx="2819400" cy="2286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568700" y="3539893"/>
            <a:ext cx="2819400" cy="2286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574800" y="3891633"/>
            <a:ext cx="2819400" cy="2286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4"/>
          <p:cNvSpPr txBox="1">
            <a:spLocks noChangeArrowheads="1"/>
          </p:cNvSpPr>
          <p:nvPr/>
        </p:nvSpPr>
        <p:spPr bwMode="auto">
          <a:xfrm>
            <a:off x="381000" y="1219200"/>
            <a:ext cx="8458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92D050"/>
                </a:solidFill>
              </a:rPr>
              <a:t>Example</a:t>
            </a:r>
            <a:r>
              <a:rPr lang="en-US" dirty="0">
                <a:solidFill>
                  <a:srgbClr val="FFFF00"/>
                </a:solidFill>
              </a:rPr>
              <a:t>: a simple power system has 4 buses, 5 transmission lines, 1 generator, and 3 loads. Series per-unit impedances are:</a:t>
            </a:r>
          </a:p>
        </p:txBody>
      </p:sp>
      <p:sp>
        <p:nvSpPr>
          <p:cNvPr id="4" name="Rectangle 3"/>
          <p:cNvSpPr/>
          <p:nvPr/>
        </p:nvSpPr>
        <p:spPr>
          <a:xfrm>
            <a:off x="838200" y="5562600"/>
            <a:ext cx="7924800" cy="3048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819400" y="5181600"/>
            <a:ext cx="1981200" cy="3048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48532" y="5562600"/>
            <a:ext cx="1981200" cy="3048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547320" y="4572000"/>
            <a:ext cx="2846880" cy="228600"/>
          </a:xfrm>
          <a:prstGeom prst="rect">
            <a:avLst/>
          </a:prstGeom>
          <a:noFill/>
          <a:ln w="28575">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6881247" y="5213842"/>
            <a:ext cx="1905000" cy="288055"/>
          </a:xfrm>
          <a:prstGeom prst="rect">
            <a:avLst/>
          </a:prstGeom>
          <a:noFill/>
          <a:ln w="28575">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886632" y="6263898"/>
            <a:ext cx="1905000" cy="288055"/>
          </a:xfrm>
          <a:prstGeom prst="rect">
            <a:avLst/>
          </a:prstGeom>
          <a:noFill/>
          <a:ln w="28575">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4"/>
          <p:cNvSpPr txBox="1">
            <a:spLocks noChangeArrowheads="1"/>
          </p:cNvSpPr>
          <p:nvPr/>
        </p:nvSpPr>
        <p:spPr bwMode="auto">
          <a:xfrm>
            <a:off x="381000" y="1865531"/>
            <a:ext cx="8458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92D050"/>
                </a:solidFill>
              </a:rPr>
              <a:t>Note</a:t>
            </a:r>
            <a:r>
              <a:rPr lang="en-US" dirty="0">
                <a:solidFill>
                  <a:srgbClr val="FFFF00"/>
                </a:solidFill>
              </a:rPr>
              <a:t>: </a:t>
            </a:r>
            <a:r>
              <a:rPr lang="en-US" dirty="0" err="1">
                <a:solidFill>
                  <a:srgbClr val="FFFF00"/>
                </a:solidFill>
              </a:rPr>
              <a:t>Y</a:t>
            </a:r>
            <a:r>
              <a:rPr lang="en-US" baseline="-25000" dirty="0" err="1">
                <a:solidFill>
                  <a:srgbClr val="FFFF00"/>
                </a:solidFill>
              </a:rPr>
              <a:t>bus</a:t>
            </a:r>
            <a:r>
              <a:rPr lang="en-US" dirty="0">
                <a:solidFill>
                  <a:srgbClr val="FFFF00"/>
                </a:solidFill>
              </a:rPr>
              <a:t> symmetric construction – Off diagonal elements are -</a:t>
            </a:r>
            <a:r>
              <a:rPr lang="en-US" dirty="0" err="1">
                <a:solidFill>
                  <a:srgbClr val="FFFF00"/>
                </a:solidFill>
              </a:rPr>
              <a:t>Y</a:t>
            </a:r>
            <a:r>
              <a:rPr lang="en-US" baseline="-25000" dirty="0" err="1">
                <a:solidFill>
                  <a:srgbClr val="FFFF00"/>
                </a:solidFill>
              </a:rPr>
              <a:t>ij</a:t>
            </a:r>
            <a:r>
              <a:rPr lang="en-US" dirty="0">
                <a:solidFill>
                  <a:srgbClr val="FFFF00"/>
                </a:solidFill>
              </a:rPr>
              <a:t> = -</a:t>
            </a:r>
            <a:r>
              <a:rPr lang="en-US" dirty="0" err="1">
                <a:solidFill>
                  <a:srgbClr val="FFFF00"/>
                </a:solidFill>
              </a:rPr>
              <a:t>Y</a:t>
            </a:r>
            <a:r>
              <a:rPr lang="en-US" baseline="-25000" dirty="0" err="1">
                <a:solidFill>
                  <a:srgbClr val="FFFF00"/>
                </a:solidFill>
              </a:rPr>
              <a:t>ji</a:t>
            </a:r>
            <a:endParaRPr lang="en-US" baseline="-250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hidden"/>
                                      </p:to>
                                    </p:set>
                                  </p:childTnLst>
                                </p:cTn>
                              </p:par>
                              <p:par>
                                <p:cTn id="7" presetID="1" presetClass="exit"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hidden"/>
                                      </p:to>
                                    </p:set>
                                  </p:childTnLst>
                                </p:cTn>
                              </p:par>
                              <p:par>
                                <p:cTn id="9" presetID="1" presetClass="exit"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3"/>
                                        </p:tgtEl>
                                        <p:attrNameLst>
                                          <p:attrName>style.visibility</p:attrName>
                                        </p:attrNameLst>
                                      </p:cBhvr>
                                      <p:to>
                                        <p:strVal val="visible"/>
                                      </p:to>
                                    </p:set>
                                    <p:anim calcmode="lin" valueType="num">
                                      <p:cBhvr additive="base">
                                        <p:cTn id="21" dur="500" fill="hold"/>
                                        <p:tgtEl>
                                          <p:spTgt spid="13"/>
                                        </p:tgtEl>
                                        <p:attrNameLst>
                                          <p:attrName>ppt_x</p:attrName>
                                        </p:attrNameLst>
                                      </p:cBhvr>
                                      <p:tavLst>
                                        <p:tav tm="0">
                                          <p:val>
                                            <p:strVal val="#ppt_x"/>
                                          </p:val>
                                        </p:tav>
                                        <p:tav tm="100000">
                                          <p:val>
                                            <p:strVal val="#ppt_x"/>
                                          </p:val>
                                        </p:tav>
                                      </p:tavLst>
                                    </p:anim>
                                    <p:anim calcmode="lin" valueType="num">
                                      <p:cBhvr additive="base">
                                        <p:cTn id="22" dur="500" fill="hold"/>
                                        <p:tgtEl>
                                          <p:spTgt spid="13"/>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additive="base">
                                        <p:cTn id="35" dur="500" fill="hold"/>
                                        <p:tgtEl>
                                          <p:spTgt spid="16"/>
                                        </p:tgtEl>
                                        <p:attrNameLst>
                                          <p:attrName>ppt_x</p:attrName>
                                        </p:attrNameLst>
                                      </p:cBhvr>
                                      <p:tavLst>
                                        <p:tav tm="0">
                                          <p:val>
                                            <p:strVal val="#ppt_x"/>
                                          </p:val>
                                        </p:tav>
                                        <p:tav tm="100000">
                                          <p:val>
                                            <p:strVal val="#ppt_x"/>
                                          </p:val>
                                        </p:tav>
                                      </p:tavLst>
                                    </p:anim>
                                    <p:anim calcmode="lin" valueType="num">
                                      <p:cBhvr additive="base">
                                        <p:cTn id="36" dur="500" fill="hold"/>
                                        <p:tgtEl>
                                          <p:spTgt spid="16"/>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anim calcmode="lin" valueType="num">
                                      <p:cBhvr additive="base">
                                        <p:cTn id="39" dur="500" fill="hold"/>
                                        <p:tgtEl>
                                          <p:spTgt spid="14"/>
                                        </p:tgtEl>
                                        <p:attrNameLst>
                                          <p:attrName>ppt_x</p:attrName>
                                        </p:attrNameLst>
                                      </p:cBhvr>
                                      <p:tavLst>
                                        <p:tav tm="0">
                                          <p:val>
                                            <p:strVal val="#ppt_x"/>
                                          </p:val>
                                        </p:tav>
                                        <p:tav tm="100000">
                                          <p:val>
                                            <p:strVal val="#ppt_x"/>
                                          </p:val>
                                        </p:tav>
                                      </p:tavLst>
                                    </p:anim>
                                    <p:anim calcmode="lin" valueType="num">
                                      <p:cBhvr additive="base">
                                        <p:cTn id="4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4" grpId="0" animBg="1"/>
      <p:bldP spid="7" grpId="0" animBg="1"/>
      <p:bldP spid="13" grpId="0" animBg="1"/>
      <p:bldP spid="14" grpId="0" animBg="1"/>
      <p:bldP spid="16" grpId="0" animBg="1"/>
      <p:bldP spid="17" grpId="0" animBg="1"/>
      <p:bldP spid="20"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ctrTitle"/>
          </p:nvPr>
        </p:nvSpPr>
        <p:spPr/>
        <p:txBody>
          <a:bodyPr/>
          <a:lstStyle/>
          <a:p>
            <a:r>
              <a:rPr lang="en-US" dirty="0" err="1"/>
              <a:t>Y</a:t>
            </a:r>
            <a:r>
              <a:rPr lang="en-US" baseline="-25000" dirty="0" err="1"/>
              <a:t>bus</a:t>
            </a:r>
            <a:r>
              <a:rPr lang="en-US" dirty="0"/>
              <a:t> For Power-flow Analysis</a:t>
            </a:r>
          </a:p>
        </p:txBody>
      </p:sp>
      <p:graphicFrame>
        <p:nvGraphicFramePr>
          <p:cNvPr id="9220" name="Object 5"/>
          <p:cNvGraphicFramePr>
            <a:graphicFrameLocks noChangeAspect="1"/>
          </p:cNvGraphicFramePr>
          <p:nvPr>
            <p:extLst>
              <p:ext uri="{D42A27DB-BD31-4B8C-83A1-F6EECF244321}">
                <p14:modId xmlns:p14="http://schemas.microsoft.com/office/powerpoint/2010/main" val="2243806038"/>
              </p:ext>
            </p:extLst>
          </p:nvPr>
        </p:nvGraphicFramePr>
        <p:xfrm>
          <a:off x="201168" y="5191125"/>
          <a:ext cx="8686800" cy="1438275"/>
        </p:xfrm>
        <a:graphic>
          <a:graphicData uri="http://schemas.openxmlformats.org/presentationml/2006/ole">
            <mc:AlternateContent xmlns:mc="http://schemas.openxmlformats.org/markup-compatibility/2006">
              <mc:Choice xmlns:v="urn:schemas-microsoft-com:vml" Requires="v">
                <p:oleObj spid="_x0000_s36897" name="Equation" r:id="rId3" imgW="5524500" imgH="914400" progId="Equation.DSMT4">
                  <p:embed/>
                </p:oleObj>
              </mc:Choice>
              <mc:Fallback>
                <p:oleObj name="Equation" r:id="rId3" imgW="5524500" imgH="914400" progId="Equation.DSMT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1168" y="5191125"/>
                        <a:ext cx="8686800" cy="1438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5" name="Picture 3" descr="f11-1.jp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24785" y="2549293"/>
            <a:ext cx="3447545"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Table 5"/>
          <p:cNvGraphicFramePr>
            <a:graphicFrameLocks noGrp="1"/>
          </p:cNvGraphicFramePr>
          <p:nvPr>
            <p:extLst>
              <p:ext uri="{D42A27DB-BD31-4B8C-83A1-F6EECF244321}">
                <p14:modId xmlns:p14="http://schemas.microsoft.com/office/powerpoint/2010/main" val="3707868478"/>
              </p:ext>
            </p:extLst>
          </p:nvPr>
        </p:nvGraphicFramePr>
        <p:xfrm>
          <a:off x="5029200" y="2593183"/>
          <a:ext cx="3505200" cy="2283617"/>
        </p:xfrm>
        <a:graphic>
          <a:graphicData uri="http://schemas.openxmlformats.org/drawingml/2006/table">
            <a:tbl>
              <a:tblPr firstRow="1" bandRow="1">
                <a:tableStyleId>{5C22544A-7EE6-4342-B048-85BDC9FD1C3A}</a:tableStyleId>
              </a:tblPr>
              <a:tblGrid>
                <a:gridCol w="490728">
                  <a:extLst>
                    <a:ext uri="{9D8B030D-6E8A-4147-A177-3AD203B41FA5}">
                      <a16:colId xmlns:a16="http://schemas.microsoft.com/office/drawing/2014/main" val="20000"/>
                    </a:ext>
                  </a:extLst>
                </a:gridCol>
                <a:gridCol w="701040">
                  <a:extLst>
                    <a:ext uri="{9D8B030D-6E8A-4147-A177-3AD203B41FA5}">
                      <a16:colId xmlns:a16="http://schemas.microsoft.com/office/drawing/2014/main" val="20001"/>
                    </a:ext>
                  </a:extLst>
                </a:gridCol>
                <a:gridCol w="841248">
                  <a:extLst>
                    <a:ext uri="{9D8B030D-6E8A-4147-A177-3AD203B41FA5}">
                      <a16:colId xmlns:a16="http://schemas.microsoft.com/office/drawing/2014/main" val="20002"/>
                    </a:ext>
                  </a:extLst>
                </a:gridCol>
                <a:gridCol w="1472184">
                  <a:extLst>
                    <a:ext uri="{9D8B030D-6E8A-4147-A177-3AD203B41FA5}">
                      <a16:colId xmlns:a16="http://schemas.microsoft.com/office/drawing/2014/main" val="20003"/>
                    </a:ext>
                  </a:extLst>
                </a:gridCol>
              </a:tblGrid>
              <a:tr h="543492">
                <a:tc>
                  <a:txBody>
                    <a:bodyPr/>
                    <a:lstStyle/>
                    <a:p>
                      <a:pPr algn="ctr"/>
                      <a:r>
                        <a:rPr lang="en-US" sz="1400" b="0" dirty="0"/>
                        <a:t>line #</a:t>
                      </a:r>
                    </a:p>
                  </a:txBody>
                  <a:tcPr marT="45726" marB="45726">
                    <a:noFill/>
                  </a:tcPr>
                </a:tc>
                <a:tc>
                  <a:txBody>
                    <a:bodyPr/>
                    <a:lstStyle/>
                    <a:p>
                      <a:pPr algn="ctr"/>
                      <a:r>
                        <a:rPr lang="en-US" sz="1400" b="0" dirty="0"/>
                        <a:t>Bus to bus</a:t>
                      </a:r>
                    </a:p>
                  </a:txBody>
                  <a:tcPr marT="45726" marB="45726">
                    <a:noFill/>
                  </a:tcPr>
                </a:tc>
                <a:tc>
                  <a:txBody>
                    <a:bodyPr/>
                    <a:lstStyle/>
                    <a:p>
                      <a:pPr algn="ctr"/>
                      <a:r>
                        <a:rPr lang="en-US" sz="1400" b="0" dirty="0"/>
                        <a:t>Series Z (</a:t>
                      </a:r>
                      <a:r>
                        <a:rPr lang="en-US" sz="1400" b="0" dirty="0" err="1"/>
                        <a:t>pu</a:t>
                      </a:r>
                      <a:r>
                        <a:rPr lang="en-US" sz="1400" b="0" dirty="0"/>
                        <a:t>)</a:t>
                      </a:r>
                    </a:p>
                  </a:txBody>
                  <a:tcPr marT="45726" marB="45726">
                    <a:noFill/>
                  </a:tcPr>
                </a:tc>
                <a:tc>
                  <a:txBody>
                    <a:bodyPr/>
                    <a:lstStyle/>
                    <a:p>
                      <a:pPr algn="ctr"/>
                      <a:r>
                        <a:rPr lang="en-US" sz="1400" b="0" dirty="0"/>
                        <a:t>Series Y (</a:t>
                      </a:r>
                      <a:r>
                        <a:rPr lang="en-US" sz="1400" b="0" dirty="0" err="1"/>
                        <a:t>pu</a:t>
                      </a:r>
                      <a:r>
                        <a:rPr lang="en-US" sz="1400" b="0" dirty="0"/>
                        <a:t>)</a:t>
                      </a:r>
                    </a:p>
                  </a:txBody>
                  <a:tcPr marT="45726" marB="45726">
                    <a:noFill/>
                  </a:tcPr>
                </a:tc>
                <a:extLst>
                  <a:ext uri="{0D108BD9-81ED-4DB2-BD59-A6C34878D82A}">
                    <a16:rowId xmlns:a16="http://schemas.microsoft.com/office/drawing/2014/main" val="10000"/>
                  </a:ext>
                </a:extLst>
              </a:tr>
              <a:tr h="348025">
                <a:tc>
                  <a:txBody>
                    <a:bodyPr/>
                    <a:lstStyle/>
                    <a:p>
                      <a:r>
                        <a:rPr lang="en-US" sz="1400" dirty="0">
                          <a:solidFill>
                            <a:srgbClr val="FFFF00"/>
                          </a:solidFill>
                        </a:rPr>
                        <a:t>1</a:t>
                      </a:r>
                    </a:p>
                  </a:txBody>
                  <a:tcPr marT="45726" marB="45726">
                    <a:noFill/>
                  </a:tcPr>
                </a:tc>
                <a:tc>
                  <a:txBody>
                    <a:bodyPr/>
                    <a:lstStyle/>
                    <a:p>
                      <a:r>
                        <a:rPr lang="en-US" sz="1400" dirty="0">
                          <a:solidFill>
                            <a:srgbClr val="FFFF00"/>
                          </a:solidFill>
                        </a:rPr>
                        <a:t>1-2</a:t>
                      </a:r>
                    </a:p>
                  </a:txBody>
                  <a:tcPr marT="45726" marB="45726">
                    <a:noFill/>
                  </a:tcPr>
                </a:tc>
                <a:tc>
                  <a:txBody>
                    <a:bodyPr/>
                    <a:lstStyle/>
                    <a:p>
                      <a:r>
                        <a:rPr lang="en-US" sz="1400" dirty="0">
                          <a:solidFill>
                            <a:srgbClr val="FFFF00"/>
                          </a:solidFill>
                        </a:rPr>
                        <a:t>0.1+j0.4</a:t>
                      </a:r>
                    </a:p>
                  </a:txBody>
                  <a:tcPr marT="45726" marB="45726">
                    <a:noFill/>
                  </a:tcPr>
                </a:tc>
                <a:tc>
                  <a:txBody>
                    <a:bodyPr/>
                    <a:lstStyle/>
                    <a:p>
                      <a:r>
                        <a:rPr lang="en-US" sz="1400" dirty="0">
                          <a:solidFill>
                            <a:srgbClr val="FFFF00"/>
                          </a:solidFill>
                        </a:rPr>
                        <a:t>0.5882-j2.3529</a:t>
                      </a:r>
                    </a:p>
                  </a:txBody>
                  <a:tcPr marT="45726" marB="45726">
                    <a:noFill/>
                  </a:tcPr>
                </a:tc>
                <a:extLst>
                  <a:ext uri="{0D108BD9-81ED-4DB2-BD59-A6C34878D82A}">
                    <a16:rowId xmlns:a16="http://schemas.microsoft.com/office/drawing/2014/main" val="10001"/>
                  </a:ext>
                </a:extLst>
              </a:tr>
              <a:tr h="348025">
                <a:tc>
                  <a:txBody>
                    <a:bodyPr/>
                    <a:lstStyle/>
                    <a:p>
                      <a:r>
                        <a:rPr lang="en-US" sz="1400" dirty="0">
                          <a:solidFill>
                            <a:srgbClr val="FFFF00"/>
                          </a:solidFill>
                        </a:rPr>
                        <a:t>2</a:t>
                      </a:r>
                    </a:p>
                  </a:txBody>
                  <a:tcPr marT="45726" marB="45726">
                    <a:noFill/>
                  </a:tcPr>
                </a:tc>
                <a:tc>
                  <a:txBody>
                    <a:bodyPr/>
                    <a:lstStyle/>
                    <a:p>
                      <a:r>
                        <a:rPr lang="en-US" sz="1400" dirty="0">
                          <a:solidFill>
                            <a:srgbClr val="FFFF00"/>
                          </a:solidFill>
                        </a:rPr>
                        <a:t>2-3</a:t>
                      </a:r>
                    </a:p>
                  </a:txBody>
                  <a:tcPr marT="45726" marB="45726">
                    <a:noFill/>
                  </a:tcPr>
                </a:tc>
                <a:tc>
                  <a:txBody>
                    <a:bodyPr/>
                    <a:lstStyle/>
                    <a:p>
                      <a:r>
                        <a:rPr lang="en-US" sz="1400" dirty="0">
                          <a:solidFill>
                            <a:srgbClr val="FFFF00"/>
                          </a:solidFill>
                        </a:rPr>
                        <a:t>0.1+j0.5</a:t>
                      </a:r>
                    </a:p>
                  </a:txBody>
                  <a:tcPr marT="45726" marB="45726">
                    <a:noFill/>
                  </a:tcPr>
                </a:tc>
                <a:tc>
                  <a:txBody>
                    <a:bodyPr/>
                    <a:lstStyle/>
                    <a:p>
                      <a:r>
                        <a:rPr lang="en-US" sz="1400" dirty="0">
                          <a:solidFill>
                            <a:srgbClr val="FFFF00"/>
                          </a:solidFill>
                        </a:rPr>
                        <a:t>0.3846-j1.9231</a:t>
                      </a:r>
                    </a:p>
                  </a:txBody>
                  <a:tcPr marT="45726" marB="45726">
                    <a:noFill/>
                  </a:tcPr>
                </a:tc>
                <a:extLst>
                  <a:ext uri="{0D108BD9-81ED-4DB2-BD59-A6C34878D82A}">
                    <a16:rowId xmlns:a16="http://schemas.microsoft.com/office/drawing/2014/main" val="10002"/>
                  </a:ext>
                </a:extLst>
              </a:tr>
              <a:tr h="348025">
                <a:tc>
                  <a:txBody>
                    <a:bodyPr/>
                    <a:lstStyle/>
                    <a:p>
                      <a:r>
                        <a:rPr lang="en-US" sz="1400" dirty="0">
                          <a:solidFill>
                            <a:srgbClr val="FFFF00"/>
                          </a:solidFill>
                        </a:rPr>
                        <a:t>3</a:t>
                      </a:r>
                    </a:p>
                  </a:txBody>
                  <a:tcPr marT="45726" marB="45726">
                    <a:noFill/>
                  </a:tcPr>
                </a:tc>
                <a:tc>
                  <a:txBody>
                    <a:bodyPr/>
                    <a:lstStyle/>
                    <a:p>
                      <a:r>
                        <a:rPr lang="en-US" sz="1400" dirty="0">
                          <a:solidFill>
                            <a:srgbClr val="FFFF00"/>
                          </a:solidFill>
                        </a:rPr>
                        <a:t>2-4</a:t>
                      </a:r>
                    </a:p>
                  </a:txBody>
                  <a:tcPr marT="45726" marB="45726">
                    <a:noFill/>
                  </a:tcPr>
                </a:tc>
                <a:tc>
                  <a:txBody>
                    <a:bodyPr/>
                    <a:lstStyle/>
                    <a:p>
                      <a:r>
                        <a:rPr lang="en-US" sz="1400" dirty="0">
                          <a:solidFill>
                            <a:srgbClr val="FFFF00"/>
                          </a:solidFill>
                        </a:rPr>
                        <a:t>0.1+j0.4</a:t>
                      </a:r>
                    </a:p>
                  </a:txBody>
                  <a:tcPr marT="45726" marB="45726">
                    <a:noFill/>
                  </a:tcPr>
                </a:tc>
                <a:tc>
                  <a:txBody>
                    <a:bodyPr/>
                    <a:lstStyle/>
                    <a:p>
                      <a:r>
                        <a:rPr lang="en-US" sz="1400" dirty="0">
                          <a:solidFill>
                            <a:srgbClr val="FFFF00"/>
                          </a:solidFill>
                        </a:rPr>
                        <a:t>0.5882-j2.3529</a:t>
                      </a:r>
                    </a:p>
                  </a:txBody>
                  <a:tcPr marT="45726" marB="45726">
                    <a:noFill/>
                  </a:tcPr>
                </a:tc>
                <a:extLst>
                  <a:ext uri="{0D108BD9-81ED-4DB2-BD59-A6C34878D82A}">
                    <a16:rowId xmlns:a16="http://schemas.microsoft.com/office/drawing/2014/main" val="10003"/>
                  </a:ext>
                </a:extLst>
              </a:tr>
              <a:tr h="348025">
                <a:tc>
                  <a:txBody>
                    <a:bodyPr/>
                    <a:lstStyle/>
                    <a:p>
                      <a:r>
                        <a:rPr lang="en-US" sz="1400" dirty="0">
                          <a:solidFill>
                            <a:srgbClr val="FFFF00"/>
                          </a:solidFill>
                        </a:rPr>
                        <a:t>4</a:t>
                      </a:r>
                    </a:p>
                  </a:txBody>
                  <a:tcPr marT="45726" marB="45726">
                    <a:noFill/>
                  </a:tcPr>
                </a:tc>
                <a:tc>
                  <a:txBody>
                    <a:bodyPr/>
                    <a:lstStyle/>
                    <a:p>
                      <a:r>
                        <a:rPr lang="en-US" sz="1400" dirty="0">
                          <a:solidFill>
                            <a:srgbClr val="FFFF00"/>
                          </a:solidFill>
                        </a:rPr>
                        <a:t>3-4</a:t>
                      </a:r>
                    </a:p>
                  </a:txBody>
                  <a:tcPr marT="45726" marB="45726">
                    <a:noFill/>
                  </a:tcPr>
                </a:tc>
                <a:tc>
                  <a:txBody>
                    <a:bodyPr/>
                    <a:lstStyle/>
                    <a:p>
                      <a:r>
                        <a:rPr lang="en-US" sz="1400" dirty="0">
                          <a:solidFill>
                            <a:srgbClr val="FFFF00"/>
                          </a:solidFill>
                        </a:rPr>
                        <a:t>0.5+j0.2</a:t>
                      </a:r>
                    </a:p>
                  </a:txBody>
                  <a:tcPr marT="45726" marB="45726">
                    <a:noFill/>
                  </a:tcPr>
                </a:tc>
                <a:tc>
                  <a:txBody>
                    <a:bodyPr/>
                    <a:lstStyle/>
                    <a:p>
                      <a:r>
                        <a:rPr lang="en-US" sz="1400" dirty="0">
                          <a:solidFill>
                            <a:srgbClr val="FFFF00"/>
                          </a:solidFill>
                        </a:rPr>
                        <a:t>1.1765-j4.7059</a:t>
                      </a:r>
                    </a:p>
                  </a:txBody>
                  <a:tcPr marT="45726" marB="45726">
                    <a:noFill/>
                  </a:tcPr>
                </a:tc>
                <a:extLst>
                  <a:ext uri="{0D108BD9-81ED-4DB2-BD59-A6C34878D82A}">
                    <a16:rowId xmlns:a16="http://schemas.microsoft.com/office/drawing/2014/main" val="10004"/>
                  </a:ext>
                </a:extLst>
              </a:tr>
              <a:tr h="348025">
                <a:tc>
                  <a:txBody>
                    <a:bodyPr/>
                    <a:lstStyle/>
                    <a:p>
                      <a:r>
                        <a:rPr lang="en-US" sz="1400" dirty="0">
                          <a:solidFill>
                            <a:srgbClr val="FFFF00"/>
                          </a:solidFill>
                        </a:rPr>
                        <a:t>5</a:t>
                      </a:r>
                    </a:p>
                  </a:txBody>
                  <a:tcPr marT="45726" marB="45726">
                    <a:noFill/>
                  </a:tcPr>
                </a:tc>
                <a:tc>
                  <a:txBody>
                    <a:bodyPr/>
                    <a:lstStyle/>
                    <a:p>
                      <a:r>
                        <a:rPr lang="en-US" sz="1400" dirty="0">
                          <a:solidFill>
                            <a:srgbClr val="FFFF00"/>
                          </a:solidFill>
                        </a:rPr>
                        <a:t>4-1</a:t>
                      </a:r>
                    </a:p>
                  </a:txBody>
                  <a:tcPr marT="45726" marB="45726">
                    <a:noFill/>
                  </a:tcPr>
                </a:tc>
                <a:tc>
                  <a:txBody>
                    <a:bodyPr/>
                    <a:lstStyle/>
                    <a:p>
                      <a:r>
                        <a:rPr lang="en-US" sz="1400" dirty="0">
                          <a:solidFill>
                            <a:srgbClr val="FFFF00"/>
                          </a:solidFill>
                        </a:rPr>
                        <a:t>0.5+j0.2</a:t>
                      </a:r>
                    </a:p>
                  </a:txBody>
                  <a:tcPr marT="45726" marB="45726">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FF00"/>
                          </a:solidFill>
                        </a:rPr>
                        <a:t>1.1765-j4.7059</a:t>
                      </a:r>
                    </a:p>
                  </a:txBody>
                  <a:tcPr marT="45726" marB="45726">
                    <a:noFill/>
                  </a:tcPr>
                </a:tc>
                <a:extLst>
                  <a:ext uri="{0D108BD9-81ED-4DB2-BD59-A6C34878D82A}">
                    <a16:rowId xmlns:a16="http://schemas.microsoft.com/office/drawing/2014/main" val="10005"/>
                  </a:ext>
                </a:extLst>
              </a:tr>
            </a:tbl>
          </a:graphicData>
        </a:graphic>
      </p:graphicFrame>
      <p:sp>
        <p:nvSpPr>
          <p:cNvPr id="2" name="Rectangle 1"/>
          <p:cNvSpPr/>
          <p:nvPr/>
        </p:nvSpPr>
        <p:spPr>
          <a:xfrm>
            <a:off x="1981200" y="3429000"/>
            <a:ext cx="838200" cy="914400"/>
          </a:xfrm>
          <a:prstGeom prst="rect">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4"/>
          <p:cNvSpPr txBox="1">
            <a:spLocks noChangeArrowheads="1"/>
          </p:cNvSpPr>
          <p:nvPr/>
        </p:nvSpPr>
        <p:spPr bwMode="auto">
          <a:xfrm>
            <a:off x="381000" y="1219200"/>
            <a:ext cx="8458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92D050"/>
                </a:solidFill>
              </a:rPr>
              <a:t>Example</a:t>
            </a:r>
            <a:r>
              <a:rPr lang="en-US" dirty="0">
                <a:solidFill>
                  <a:srgbClr val="FFFF00"/>
                </a:solidFill>
              </a:rPr>
              <a:t>: a simple power system has 4 buses, 5 transmission lines, 1 generator, and 3 loads. Series per-unit impedances are:</a:t>
            </a:r>
          </a:p>
        </p:txBody>
      </p:sp>
      <p:sp>
        <p:nvSpPr>
          <p:cNvPr id="8" name="Rectangle 7"/>
          <p:cNvSpPr/>
          <p:nvPr/>
        </p:nvSpPr>
        <p:spPr>
          <a:xfrm>
            <a:off x="7086600" y="3200400"/>
            <a:ext cx="1371600" cy="914400"/>
          </a:xfrm>
          <a:prstGeom prst="rect">
            <a:avLst/>
          </a:prstGeom>
          <a:noFill/>
          <a:ln w="28575">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2971800" y="5562600"/>
            <a:ext cx="1676400" cy="304800"/>
          </a:xfrm>
          <a:prstGeom prst="rect">
            <a:avLst/>
          </a:prstGeom>
          <a:noFill/>
          <a:ln w="28575">
            <a:solidFill>
              <a:srgbClr val="99FF9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4"/>
          <p:cNvSpPr txBox="1">
            <a:spLocks noChangeArrowheads="1"/>
          </p:cNvSpPr>
          <p:nvPr/>
        </p:nvSpPr>
        <p:spPr bwMode="auto">
          <a:xfrm>
            <a:off x="381000" y="1865531"/>
            <a:ext cx="84582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1000"/>
              </a:spcAft>
            </a:pPr>
            <a:r>
              <a:rPr lang="en-US" dirty="0">
                <a:solidFill>
                  <a:srgbClr val="92D050"/>
                </a:solidFill>
              </a:rPr>
              <a:t>Note</a:t>
            </a:r>
            <a:r>
              <a:rPr lang="en-US" dirty="0">
                <a:solidFill>
                  <a:srgbClr val="FFFF00"/>
                </a:solidFill>
              </a:rPr>
              <a:t>: </a:t>
            </a:r>
            <a:r>
              <a:rPr lang="en-US" dirty="0" err="1">
                <a:solidFill>
                  <a:srgbClr val="FFFF00"/>
                </a:solidFill>
              </a:rPr>
              <a:t>Y</a:t>
            </a:r>
            <a:r>
              <a:rPr lang="en-US" baseline="-25000" dirty="0" err="1">
                <a:solidFill>
                  <a:srgbClr val="FFFF00"/>
                </a:solidFill>
              </a:rPr>
              <a:t>bus</a:t>
            </a:r>
            <a:r>
              <a:rPr lang="en-US" dirty="0">
                <a:solidFill>
                  <a:srgbClr val="FFFF00"/>
                </a:solidFill>
              </a:rPr>
              <a:t> symmetric construction – On diagonal elements:</a:t>
            </a:r>
            <a:endParaRPr lang="en-US" baseline="-25000" dirty="0">
              <a:solidFill>
                <a:srgbClr val="FFFF00"/>
              </a:solidFill>
            </a:endParaRPr>
          </a:p>
        </p:txBody>
      </p:sp>
      <p:graphicFrame>
        <p:nvGraphicFramePr>
          <p:cNvPr id="15" name="Object 14"/>
          <p:cNvGraphicFramePr>
            <a:graphicFrameLocks noChangeAspect="1"/>
          </p:cNvGraphicFramePr>
          <p:nvPr>
            <p:extLst>
              <p:ext uri="{D42A27DB-BD31-4B8C-83A1-F6EECF244321}">
                <p14:modId xmlns:p14="http://schemas.microsoft.com/office/powerpoint/2010/main" val="3003062707"/>
              </p:ext>
            </p:extLst>
          </p:nvPr>
        </p:nvGraphicFramePr>
        <p:xfrm>
          <a:off x="6578034" y="1844298"/>
          <a:ext cx="1293813" cy="630237"/>
        </p:xfrm>
        <a:graphic>
          <a:graphicData uri="http://schemas.openxmlformats.org/presentationml/2006/ole">
            <mc:AlternateContent xmlns:mc="http://schemas.openxmlformats.org/markup-compatibility/2006">
              <mc:Choice xmlns:v="urn:schemas-microsoft-com:vml" Requires="v">
                <p:oleObj spid="_x0000_s36898" name="Equation" r:id="rId6" imgW="888840" imgH="431640" progId="Equation.DSMT4">
                  <p:embed/>
                </p:oleObj>
              </mc:Choice>
              <mc:Fallback>
                <p:oleObj name="Equation" r:id="rId6" imgW="888840" imgH="431640" progId="Equation.DSMT4">
                  <p:embed/>
                  <p:pic>
                    <p:nvPicPr>
                      <p:cNvPr id="0" name=""/>
                      <p:cNvPicPr/>
                      <p:nvPr/>
                    </p:nvPicPr>
                    <p:blipFill>
                      <a:blip r:embed="rId7"/>
                      <a:stretch>
                        <a:fillRect/>
                      </a:stretch>
                    </p:blipFill>
                    <p:spPr>
                      <a:xfrm>
                        <a:off x="6578034" y="1844298"/>
                        <a:ext cx="1293813" cy="630237"/>
                      </a:xfrm>
                      <a:prstGeom prst="rect">
                        <a:avLst/>
                      </a:prstGeom>
                    </p:spPr>
                  </p:pic>
                </p:oleObj>
              </mc:Fallback>
            </mc:AlternateContent>
          </a:graphicData>
        </a:graphic>
      </p:graphicFrame>
    </p:spTree>
    <p:extLst>
      <p:ext uri="{BB962C8B-B14F-4D97-AF65-F5344CB8AC3E}">
        <p14:creationId xmlns:p14="http://schemas.microsoft.com/office/powerpoint/2010/main" val="3582259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Lst>
  </p:timing>
</p:sld>
</file>

<file path=ppt/theme/theme1.xml><?xml version="1.0" encoding="utf-8"?>
<a:theme xmlns:a="http://schemas.openxmlformats.org/drawingml/2006/main" name="New blue">
  <a:themeElements>
    <a:clrScheme name="New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ew blu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New blu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ew blu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ew blu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ew blu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ew blu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ew blu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ew blu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ew blu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ew blu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ew blu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ew blu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ew blu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30204</TotalTime>
  <Words>1176</Words>
  <Application>Microsoft Office PowerPoint</Application>
  <PresentationFormat>On-screen Show (4:3)</PresentationFormat>
  <Paragraphs>142</Paragraphs>
  <Slides>15</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2" baseType="lpstr">
      <vt:lpstr>Arial</vt:lpstr>
      <vt:lpstr>Calibri</vt:lpstr>
      <vt:lpstr>Symbol</vt:lpstr>
      <vt:lpstr>Times New Roman</vt:lpstr>
      <vt:lpstr>Wingdings</vt:lpstr>
      <vt:lpstr>New blue</vt:lpstr>
      <vt:lpstr>Equation</vt:lpstr>
      <vt:lpstr>ECE 333  Green Electric Energy</vt:lpstr>
      <vt:lpstr>Introduction</vt:lpstr>
      <vt:lpstr>Basics for Power-flow Studies.</vt:lpstr>
      <vt:lpstr>Basics for power-flow studies</vt:lpstr>
      <vt:lpstr>Basics for Power-flow Studies.</vt:lpstr>
      <vt:lpstr>Ybus for Power-flow Analysis</vt:lpstr>
      <vt:lpstr>Power-flow Analysis Equations</vt:lpstr>
      <vt:lpstr>Ybus for Power-flow Analysis</vt:lpstr>
      <vt:lpstr>Ybus For Power-flow Analysis</vt:lpstr>
      <vt:lpstr>Power-flow Analysis Equations</vt:lpstr>
      <vt:lpstr>Power-flow Analysis Equations</vt:lpstr>
      <vt:lpstr>Power-flow Analysis Equations</vt:lpstr>
      <vt:lpstr>Non-Linear – Newton Raphson Solution</vt:lpstr>
      <vt:lpstr>Information from power-flow studies</vt:lpstr>
      <vt:lpstr>Information From Power-flow Studies</vt:lpstr>
    </vt:vector>
  </TitlesOfParts>
  <Company>Lamar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10: Power-Flow studies</dc:title>
  <dc:creator>Gleb Tcheslavski</dc:creator>
  <cp:lastModifiedBy>Karl Reinhard</cp:lastModifiedBy>
  <cp:revision>280</cp:revision>
  <dcterms:created xsi:type="dcterms:W3CDTF">2007-11-04T17:10:29Z</dcterms:created>
  <dcterms:modified xsi:type="dcterms:W3CDTF">2018-04-10T15:35:23Z</dcterms:modified>
</cp:coreProperties>
</file>